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76" r:id="rId5"/>
    <p:sldId id="264" r:id="rId6"/>
    <p:sldId id="280" r:id="rId7"/>
    <p:sldId id="281" r:id="rId8"/>
    <p:sldId id="282" r:id="rId9"/>
    <p:sldId id="310" r:id="rId10"/>
    <p:sldId id="286" r:id="rId11"/>
    <p:sldId id="283" r:id="rId12"/>
    <p:sldId id="303" r:id="rId13"/>
    <p:sldId id="304" r:id="rId14"/>
    <p:sldId id="306" r:id="rId15"/>
    <p:sldId id="308" r:id="rId16"/>
    <p:sldId id="299" r:id="rId17"/>
    <p:sldId id="285" r:id="rId18"/>
    <p:sldId id="288" r:id="rId19"/>
    <p:sldId id="292" r:id="rId20"/>
    <p:sldId id="290" r:id="rId21"/>
    <p:sldId id="294" r:id="rId22"/>
    <p:sldId id="297" r:id="rId23"/>
    <p:sldId id="298" r:id="rId24"/>
    <p:sldId id="295" r:id="rId25"/>
    <p:sldId id="309" r:id="rId26"/>
    <p:sldId id="300" r:id="rId27"/>
    <p:sldId id="302"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18"/>
  </p:normalViewPr>
  <p:slideViewPr>
    <p:cSldViewPr snapToGrid="0">
      <p:cViewPr varScale="1">
        <p:scale>
          <a:sx n="68" d="100"/>
          <a:sy n="68" d="100"/>
        </p:scale>
        <p:origin x="738" y="7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custT="1"/>
      <dgm:spPr>
        <a:solidFill>
          <a:schemeClr val="accent1"/>
        </a:solidFill>
        <a:ln>
          <a:noFill/>
        </a:ln>
      </dgm:spPr>
      <dgm:t>
        <a:bodyPr/>
        <a:lstStyle/>
        <a:p>
          <a:pPr marL="0" algn="ctr" rtl="0">
            <a:buNone/>
          </a:pPr>
          <a:r>
            <a:rPr lang="en-US" sz="2000" dirty="0">
              <a:latin typeface="Tenorite" pitchFamily="2" charset="0"/>
            </a:rPr>
            <a:t>LATAR</a:t>
          </a:r>
        </a:p>
        <a:p>
          <a:pPr marL="0" algn="ctr" rtl="0">
            <a:buNone/>
          </a:pPr>
          <a:r>
            <a:rPr lang="en-US" sz="2000" dirty="0">
              <a:latin typeface="Tenorite" pitchFamily="2" charset="0"/>
            </a:rPr>
            <a:t>BELAKANG</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custT="1"/>
      <dgm:spPr>
        <a:solidFill>
          <a:schemeClr val="accent1"/>
        </a:solidFill>
        <a:ln>
          <a:noFill/>
        </a:ln>
      </dgm:spPr>
      <dgm:t>
        <a:bodyPr/>
        <a:lstStyle/>
        <a:p>
          <a:pPr marL="0" algn="ctr">
            <a:buNone/>
          </a:pPr>
          <a:r>
            <a:rPr lang="en-US" sz="2000" dirty="0">
              <a:latin typeface="Tenorite" pitchFamily="2" charset="0"/>
            </a:rPr>
            <a:t>RUMUSAN DAN BATASAN MASALAH</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PENELITIAN </a:t>
          </a:r>
        </a:p>
        <a:p>
          <a:pPr marL="0" algn="ctr">
            <a:buNone/>
          </a:pPr>
          <a:r>
            <a:rPr lang="en-US" sz="2000" dirty="0">
              <a:latin typeface="Tenorite" pitchFamily="2" charset="0"/>
            </a:rPr>
            <a:t>TERKAIT</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PROSES PENELITIAN</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custT="1"/>
      <dgm:spPr>
        <a:solidFill>
          <a:schemeClr val="accent1"/>
        </a:solidFill>
        <a:ln>
          <a:noFill/>
        </a:ln>
      </dgm:spPr>
      <dgm:t>
        <a:bodyPr/>
        <a:lstStyle/>
        <a:p>
          <a:pPr marL="0" algn="ctr">
            <a:buNone/>
          </a:pPr>
          <a:r>
            <a:rPr lang="en-US" sz="2000" dirty="0">
              <a:latin typeface="Tenorite" pitchFamily="2" charset="0"/>
            </a:rPr>
            <a:t>METODOLOGI</a:t>
          </a:r>
        </a:p>
        <a:p>
          <a:pPr marL="0" algn="ctr">
            <a:buNone/>
          </a:pPr>
          <a:r>
            <a:rPr lang="en-US" sz="2000" dirty="0">
              <a:latin typeface="Tenorite" pitchFamily="2" charset="0"/>
            </a:rPr>
            <a:t>PENELITIAN</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i="1" dirty="0">
              <a:latin typeface="Tenorite" pitchFamily="2" charset="0"/>
            </a:rPr>
            <a:t>Deploying the model and fire system detection</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b="1" i="1" dirty="0">
              <a:latin typeface="Tenorite" pitchFamily="2" charset="0"/>
            </a:rPr>
            <a:t>DATA</a:t>
          </a:r>
        </a:p>
        <a:p>
          <a:pPr marL="0" algn="ctr">
            <a:buNone/>
          </a:pPr>
          <a:r>
            <a:rPr lang="en-US" sz="2000" b="1" i="1" dirty="0">
              <a:latin typeface="Tenorite" pitchFamily="2" charset="0"/>
            </a:rPr>
            <a:t>PREPARATION</a:t>
          </a:r>
          <a:endParaRPr lang="en-US" sz="2000" i="1"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i="1" dirty="0">
              <a:latin typeface="Tenorite" pitchFamily="2" charset="0"/>
            </a:rPr>
            <a:t>Collecting, Cleaning and Data Annotation</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b="1" i="1" dirty="0">
              <a:latin typeface="Tenorite" pitchFamily="2" charset="0"/>
            </a:rPr>
            <a:t>PREPROCESSING</a:t>
          </a:r>
          <a:endParaRPr lang="en-US" sz="2000" i="1" dirty="0">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i="1" dirty="0">
              <a:latin typeface="Tenorite" pitchFamily="2" charset="0"/>
            </a:rPr>
            <a:t>Resizing, data augmentation and Data splitting</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b="1" i="1" dirty="0">
              <a:latin typeface="Tenorite" pitchFamily="2" charset="0"/>
            </a:rPr>
            <a:t>TRAINING</a:t>
          </a:r>
          <a:endParaRPr lang="en-US" sz="2000" i="1"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i="1" dirty="0">
              <a:latin typeface="Tenorite" pitchFamily="2" charset="0"/>
            </a:rPr>
            <a:t>Training data </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i="1" dirty="0">
              <a:latin typeface="Tenorite" pitchFamily="2" charset="0"/>
            </a:rPr>
            <a:t>Testing and evaluating the data based on certain parameter</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b="1" i="1" dirty="0">
              <a:latin typeface="Tenorite" pitchFamily="2" charset="0"/>
            </a:rPr>
            <a:t>DEPLOYMENT</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b="1" i="1" dirty="0">
              <a:latin typeface="Tenorite" pitchFamily="2" charset="0"/>
            </a:rPr>
            <a:t>TESTING AND EVALUATION</a:t>
          </a:r>
          <a:endParaRPr lang="en-US" sz="2000" i="1" dirty="0">
            <a:latin typeface="Tenorite" pitchFamily="2" charset="0"/>
          </a:endParaRP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LATAR</a:t>
          </a:r>
        </a:p>
        <a:p>
          <a:pPr marL="0" lvl="0" indent="0" algn="ctr" defTabSz="889000" rtl="0">
            <a:lnSpc>
              <a:spcPct val="90000"/>
            </a:lnSpc>
            <a:spcBef>
              <a:spcPct val="0"/>
            </a:spcBef>
            <a:spcAft>
              <a:spcPct val="35000"/>
            </a:spcAft>
            <a:buNone/>
          </a:pPr>
          <a:r>
            <a:rPr lang="en-US" sz="2000" kern="1200" dirty="0">
              <a:latin typeface="Tenorite" pitchFamily="2" charset="0"/>
            </a:rPr>
            <a:t>BELAKANG</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RUMUSAN DAN BATASAN MASALAH</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Tenorite" pitchFamily="2" charset="0"/>
            </a:rPr>
            <a:t>PENELITIAN </a:t>
          </a:r>
        </a:p>
        <a:p>
          <a:pPr marL="0" lvl="0" indent="0" algn="ctr" defTabSz="1022350">
            <a:lnSpc>
              <a:spcPct val="90000"/>
            </a:lnSpc>
            <a:spcBef>
              <a:spcPct val="0"/>
            </a:spcBef>
            <a:spcAft>
              <a:spcPct val="35000"/>
            </a:spcAft>
            <a:buNone/>
          </a:pPr>
          <a:r>
            <a:rPr lang="en-US" sz="2300" kern="1200" dirty="0">
              <a:latin typeface="Tenorite" pitchFamily="2" charset="0"/>
            </a:rPr>
            <a:t>TERKAIT</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METODOLOGI</a:t>
          </a:r>
        </a:p>
        <a:p>
          <a:pPr marL="0" lvl="0" indent="0" algn="ctr" defTabSz="889000">
            <a:lnSpc>
              <a:spcPct val="90000"/>
            </a:lnSpc>
            <a:spcBef>
              <a:spcPct val="0"/>
            </a:spcBef>
            <a:spcAft>
              <a:spcPct val="35000"/>
            </a:spcAft>
            <a:buNone/>
          </a:pPr>
          <a:r>
            <a:rPr lang="en-US" sz="2000" kern="1200" dirty="0">
              <a:latin typeface="Tenorite" pitchFamily="2" charset="0"/>
            </a:rPr>
            <a:t>PENELITIAN</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Tenorite" pitchFamily="2" charset="0"/>
            </a:rPr>
            <a:t>PROSES PENELITIAN</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b="1" i="1" kern="1200" dirty="0">
              <a:latin typeface="Tenorite" pitchFamily="2" charset="0"/>
            </a:rPr>
            <a:t>DATA</a:t>
          </a:r>
        </a:p>
        <a:p>
          <a:pPr marL="0" lvl="0" indent="0" algn="ctr" defTabSz="889000">
            <a:lnSpc>
              <a:spcPct val="90000"/>
            </a:lnSpc>
            <a:spcBef>
              <a:spcPct val="0"/>
            </a:spcBef>
            <a:spcAft>
              <a:spcPct val="35000"/>
            </a:spcAft>
            <a:buNone/>
          </a:pPr>
          <a:r>
            <a:rPr lang="en-US" sz="2000" b="1" i="1" kern="1200" dirty="0">
              <a:latin typeface="Tenorite" pitchFamily="2" charset="0"/>
            </a:rPr>
            <a:t>PREPARATION</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Collecting, Cleaning and Data Annotation</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PREPROCESSING</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Resizing, data augmentation and Data splitting</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TRAINING</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Training data </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TESTING AND EVALUATION</a:t>
          </a:r>
          <a:endParaRPr lang="en-US" sz="2000" i="1" kern="1200" dirty="0">
            <a:latin typeface="Tenorite" pitchFamily="2" charset="0"/>
          </a:endParaRPr>
        </a:p>
        <a:p>
          <a:pPr marL="0" lvl="1" indent="-114300" algn="ctr" defTabSz="622300" rtl="0">
            <a:lnSpc>
              <a:spcPct val="90000"/>
            </a:lnSpc>
            <a:spcBef>
              <a:spcPct val="0"/>
            </a:spcBef>
            <a:spcAft>
              <a:spcPct val="15000"/>
            </a:spcAft>
            <a:buNone/>
          </a:pPr>
          <a:r>
            <a:rPr lang="en-US" sz="1400" i="1" kern="1200" dirty="0">
              <a:latin typeface="Tenorite" pitchFamily="2" charset="0"/>
            </a:rPr>
            <a:t>Testing and evaluating the data based on certain parameter</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DEPLOYMENT</a:t>
          </a:r>
        </a:p>
        <a:p>
          <a:pPr marL="0" lvl="1" indent="-114300" algn="ctr" defTabSz="622300" rtl="0">
            <a:lnSpc>
              <a:spcPct val="90000"/>
            </a:lnSpc>
            <a:spcBef>
              <a:spcPct val="0"/>
            </a:spcBef>
            <a:spcAft>
              <a:spcPct val="15000"/>
            </a:spcAft>
            <a:buNone/>
          </a:pPr>
          <a:r>
            <a:rPr lang="en-US" sz="1400" i="1" kern="1200" dirty="0">
              <a:latin typeface="Tenorite" pitchFamily="2" charset="0"/>
            </a:rPr>
            <a:t>Deploying the model and fire system detection</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1/1/2023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1/1/2023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1/1/2023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0.png"/><Relationship Id="rId5" Type="http://schemas.microsoft.com/office/2007/relationships/hdphoto" Target="../media/hdphoto3.wdp"/><Relationship Id="rId10" Type="http://schemas.openxmlformats.org/officeDocument/2006/relationships/image" Target="../media/image22.jpeg"/><Relationship Id="rId4" Type="http://schemas.openxmlformats.org/officeDocument/2006/relationships/image" Target="../media/image19.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48.png"/><Relationship Id="rId12" Type="http://schemas.microsoft.com/office/2007/relationships/hdphoto" Target="../media/hdphoto9.wdp"/><Relationship Id="rId17"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54.png"/><Relationship Id="rId1" Type="http://schemas.openxmlformats.org/officeDocument/2006/relationships/slideLayout" Target="../slideLayouts/slideLayout8.xml"/><Relationship Id="rId6" Type="http://schemas.microsoft.com/office/2007/relationships/hdphoto" Target="../media/hdphoto3.wdp"/><Relationship Id="rId11" Type="http://schemas.openxmlformats.org/officeDocument/2006/relationships/image" Target="../media/image50.png"/><Relationship Id="rId5" Type="http://schemas.openxmlformats.org/officeDocument/2006/relationships/image" Target="../media/image19.png"/><Relationship Id="rId15" Type="http://schemas.openxmlformats.org/officeDocument/2006/relationships/image" Target="../media/image53.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4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74355" y="2371171"/>
            <a:ext cx="7690913" cy="2574757"/>
          </a:xfrm>
        </p:spPr>
        <p:txBody>
          <a:bodyPr/>
          <a:lstStyle/>
          <a:p>
            <a:br>
              <a:rPr lang="en-US" sz="3600" dirty="0"/>
            </a:br>
            <a:endParaRPr lang="en-US" sz="3600"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4355" y="1262694"/>
            <a:ext cx="7690913" cy="1965927"/>
          </a:xfrm>
        </p:spPr>
        <p:txBody>
          <a:bodyPr/>
          <a:lstStyle/>
          <a:p>
            <a:r>
              <a:rPr lang="en-US" sz="4000" b="1" dirty="0"/>
              <a:t>Rancang </a:t>
            </a:r>
            <a:r>
              <a:rPr lang="en-US" sz="4000" b="1" dirty="0" err="1"/>
              <a:t>Bangun</a:t>
            </a:r>
            <a:r>
              <a:rPr lang="en-US" sz="4000" b="1" dirty="0"/>
              <a:t> </a:t>
            </a:r>
            <a:r>
              <a:rPr lang="en-US" sz="4000" b="1" dirty="0" err="1"/>
              <a:t>Sistem</a:t>
            </a:r>
            <a:r>
              <a:rPr lang="en-US" sz="4000" b="1" dirty="0"/>
              <a:t> </a:t>
            </a:r>
            <a:r>
              <a:rPr lang="en-US" sz="4000" b="1" dirty="0" err="1"/>
              <a:t>Deteksi</a:t>
            </a:r>
            <a:r>
              <a:rPr lang="en-US" sz="4000" b="1" dirty="0"/>
              <a:t> </a:t>
            </a:r>
            <a:r>
              <a:rPr lang="en-US" sz="4000" b="1" dirty="0" err="1"/>
              <a:t>Api</a:t>
            </a:r>
            <a:r>
              <a:rPr lang="en-US" sz="4000" b="1" dirty="0"/>
              <a:t> pada </a:t>
            </a:r>
            <a:r>
              <a:rPr lang="en-US" sz="4000" b="1" dirty="0" err="1"/>
              <a:t>Sistem</a:t>
            </a:r>
            <a:r>
              <a:rPr lang="en-US" sz="4000" b="1" dirty="0"/>
              <a:t> </a:t>
            </a:r>
            <a:r>
              <a:rPr lang="en-US" sz="4000" b="1" dirty="0" err="1"/>
              <a:t>Tertanam</a:t>
            </a:r>
            <a:r>
              <a:rPr lang="en-US" sz="4000" b="1" dirty="0"/>
              <a:t> </a:t>
            </a:r>
            <a:r>
              <a:rPr lang="en-US" sz="4000" b="1" dirty="0" err="1"/>
              <a:t>Menggunakan</a:t>
            </a:r>
            <a:r>
              <a:rPr lang="en-US" sz="4000" b="1" dirty="0"/>
              <a:t> </a:t>
            </a:r>
            <a:r>
              <a:rPr lang="en-US" sz="4000" b="1" dirty="0" err="1"/>
              <a:t>Algoritma</a:t>
            </a:r>
            <a:r>
              <a:rPr lang="en-US" sz="4000" b="1" dirty="0"/>
              <a:t> YoloV4 </a:t>
            </a:r>
            <a:r>
              <a:rPr lang="en-US" sz="4000" b="1" dirty="0" err="1"/>
              <a:t>berbasis</a:t>
            </a:r>
            <a:r>
              <a:rPr lang="en-US" sz="4000" b="1" dirty="0"/>
              <a:t> IoT</a:t>
            </a:r>
          </a:p>
        </p:txBody>
      </p:sp>
      <p:pic>
        <p:nvPicPr>
          <p:cNvPr id="1030" name="Picture 6" descr="Universitas Pembangunan Nasional Veteran Jakarta - Wikipedia bahasa  Indonesia, ensiklopedia bebas">
            <a:extLst>
              <a:ext uri="{FF2B5EF4-FFF2-40B4-BE49-F238E27FC236}">
                <a16:creationId xmlns:a16="http://schemas.microsoft.com/office/drawing/2014/main" id="{474ECA5B-018D-FEDC-8102-9232C97A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 y="93098"/>
            <a:ext cx="1104618" cy="110461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A3346D-3282-B446-A71E-C1FC8908CA7A}"/>
              </a:ext>
            </a:extLst>
          </p:cNvPr>
          <p:cNvSpPr txBox="1">
            <a:spLocks/>
          </p:cNvSpPr>
          <p:nvPr/>
        </p:nvSpPr>
        <p:spPr>
          <a:xfrm>
            <a:off x="2849729" y="4830723"/>
            <a:ext cx="7690913" cy="85483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400" b="0" dirty="0" err="1"/>
              <a:t>Annastya</a:t>
            </a:r>
            <a:r>
              <a:rPr lang="en-US" sz="2400" b="0" dirty="0"/>
              <a:t> </a:t>
            </a:r>
            <a:r>
              <a:rPr lang="en-US" sz="2400" b="0" dirty="0" err="1"/>
              <a:t>Bagas</a:t>
            </a:r>
            <a:r>
              <a:rPr lang="en-US" sz="2400" b="0" dirty="0"/>
              <a:t> </a:t>
            </a:r>
            <a:r>
              <a:rPr lang="en-US" sz="2400" b="0" dirty="0" err="1"/>
              <a:t>Dewantara</a:t>
            </a:r>
            <a:endParaRPr lang="en-US" sz="2400" b="0" dirty="0"/>
          </a:p>
          <a:p>
            <a:r>
              <a:rPr lang="en-US" sz="2400" b="0" dirty="0"/>
              <a:t>1910314024</a:t>
            </a:r>
          </a:p>
        </p:txBody>
      </p:sp>
      <p:pic>
        <p:nvPicPr>
          <p:cNvPr id="8" name="Picture 7">
            <a:extLst>
              <a:ext uri="{FF2B5EF4-FFF2-40B4-BE49-F238E27FC236}">
                <a16:creationId xmlns:a16="http://schemas.microsoft.com/office/drawing/2014/main" id="{47EE8535-4354-EE5F-8CBD-F88DA84ABDC8}"/>
              </a:ext>
            </a:extLst>
          </p:cNvPr>
          <p:cNvPicPr>
            <a:picLocks noChangeAspect="1"/>
          </p:cNvPicPr>
          <p:nvPr/>
        </p:nvPicPr>
        <p:blipFill>
          <a:blip r:embed="rId3"/>
          <a:stretch>
            <a:fillRect/>
          </a:stretch>
        </p:blipFill>
        <p:spPr>
          <a:xfrm>
            <a:off x="1383173" y="93098"/>
            <a:ext cx="1104618" cy="1104618"/>
          </a:xfrm>
          <a:prstGeom prst="rect">
            <a:avLst/>
          </a:prstGeom>
        </p:spPr>
      </p:pic>
      <p:sp>
        <p:nvSpPr>
          <p:cNvPr id="4" name="Title 1">
            <a:extLst>
              <a:ext uri="{FF2B5EF4-FFF2-40B4-BE49-F238E27FC236}">
                <a16:creationId xmlns:a16="http://schemas.microsoft.com/office/drawing/2014/main" id="{160B200D-4F48-48CB-77F8-7DEAB9B49CB7}"/>
              </a:ext>
            </a:extLst>
          </p:cNvPr>
          <p:cNvSpPr txBox="1">
            <a:spLocks/>
          </p:cNvSpPr>
          <p:nvPr/>
        </p:nvSpPr>
        <p:spPr>
          <a:xfrm>
            <a:off x="474355" y="3629380"/>
            <a:ext cx="7690913" cy="85483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000" dirty="0" err="1"/>
              <a:t>Dosen</a:t>
            </a:r>
            <a:r>
              <a:rPr lang="en-US" sz="2000" dirty="0"/>
              <a:t> </a:t>
            </a:r>
            <a:r>
              <a:rPr lang="en-US" sz="2000" dirty="0" err="1"/>
              <a:t>Pembimbing</a:t>
            </a:r>
            <a:endParaRPr lang="en-US" sz="2000" dirty="0"/>
          </a:p>
          <a:p>
            <a:r>
              <a:rPr lang="en-US" sz="2000" b="0" dirty="0" err="1"/>
              <a:t>Achmad</a:t>
            </a:r>
            <a:r>
              <a:rPr lang="en-US" sz="2000" b="0" dirty="0"/>
              <a:t> </a:t>
            </a:r>
            <a:r>
              <a:rPr lang="en-US" sz="2000" b="0" dirty="0" err="1"/>
              <a:t>Zuchriadi</a:t>
            </a:r>
            <a:r>
              <a:rPr lang="en-US" sz="2000" b="0" dirty="0"/>
              <a:t> S.T., M.T. ,</a:t>
            </a:r>
          </a:p>
          <a:p>
            <a:r>
              <a:rPr lang="en-US" sz="2000" b="0" dirty="0" err="1"/>
              <a:t>Fajar</a:t>
            </a:r>
            <a:r>
              <a:rPr lang="en-US" sz="2000" b="0" dirty="0"/>
              <a:t> </a:t>
            </a:r>
            <a:r>
              <a:rPr lang="en-US" sz="2000" b="0" dirty="0" err="1"/>
              <a:t>Rahayu</a:t>
            </a:r>
            <a:r>
              <a:rPr lang="en-US" sz="2000" b="0" dirty="0"/>
              <a:t> S.T., M.T.</a:t>
            </a:r>
          </a:p>
        </p:txBody>
      </p:sp>
      <p:sp>
        <p:nvSpPr>
          <p:cNvPr id="5" name="Title 1">
            <a:extLst>
              <a:ext uri="{FF2B5EF4-FFF2-40B4-BE49-F238E27FC236}">
                <a16:creationId xmlns:a16="http://schemas.microsoft.com/office/drawing/2014/main" id="{08C0A7A8-6724-7992-F1B1-155E02220FA9}"/>
              </a:ext>
            </a:extLst>
          </p:cNvPr>
          <p:cNvSpPr txBox="1">
            <a:spLocks/>
          </p:cNvSpPr>
          <p:nvPr/>
        </p:nvSpPr>
        <p:spPr>
          <a:xfrm>
            <a:off x="2849729" y="5223841"/>
            <a:ext cx="7690913" cy="14164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800" dirty="0"/>
              <a:t>PROGRAM STUDI TEKNIK ELEKTRO</a:t>
            </a:r>
          </a:p>
          <a:p>
            <a:r>
              <a:rPr lang="en-US" sz="2800" dirty="0"/>
              <a:t>FAKULTAS TEKNIK UPN VETERAN JAKARTA</a:t>
            </a:r>
          </a:p>
        </p:txBody>
      </p:sp>
    </p:spTree>
    <p:extLst>
      <p:ext uri="{BB962C8B-B14F-4D97-AF65-F5344CB8AC3E}">
        <p14:creationId xmlns:p14="http://schemas.microsoft.com/office/powerpoint/2010/main" val="42213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PENELITIAN TERKAIT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2" name="TextBox 11">
            <a:extLst>
              <a:ext uri="{FF2B5EF4-FFF2-40B4-BE49-F238E27FC236}">
                <a16:creationId xmlns:a16="http://schemas.microsoft.com/office/drawing/2014/main" id="{11E7EC0E-62CA-AA03-DF2F-5E75E1822364}"/>
              </a:ext>
            </a:extLst>
          </p:cNvPr>
          <p:cNvSpPr txBox="1"/>
          <p:nvPr/>
        </p:nvSpPr>
        <p:spPr>
          <a:xfrm>
            <a:off x="6729828" y="2341283"/>
            <a:ext cx="3963572" cy="1169551"/>
          </a:xfrm>
          <a:prstGeom prst="rect">
            <a:avLst/>
          </a:prstGeom>
          <a:noFill/>
        </p:spPr>
        <p:txBody>
          <a:bodyPr wrap="square">
            <a:spAutoFit/>
          </a:bodyPr>
          <a:lstStyle/>
          <a:p>
            <a:pPr algn="ctr"/>
            <a:r>
              <a:rPr lang="en-US" sz="1400" b="1" u="sng" dirty="0" err="1"/>
              <a:t>Madhar</a:t>
            </a:r>
            <a:r>
              <a:rPr lang="en-US" sz="1400" b="1" u="sng" dirty="0"/>
              <a:t>, </a:t>
            </a:r>
            <a:r>
              <a:rPr lang="en-US" sz="1400" b="1" u="sng" dirty="0" err="1"/>
              <a:t>Madhar</a:t>
            </a:r>
            <a:r>
              <a:rPr lang="en-US" sz="1400" b="1" u="sng" dirty="0"/>
              <a:t>. "Rancang </a:t>
            </a:r>
            <a:r>
              <a:rPr lang="en-US" sz="1400" b="1" u="sng" dirty="0" err="1"/>
              <a:t>Bangun</a:t>
            </a:r>
            <a:r>
              <a:rPr lang="en-US" sz="1400" b="1" u="sng" dirty="0"/>
              <a:t> </a:t>
            </a:r>
            <a:r>
              <a:rPr lang="en-US" sz="1400" b="1" u="sng" dirty="0" err="1"/>
              <a:t>Sistem</a:t>
            </a:r>
            <a:r>
              <a:rPr lang="en-US" sz="1400" b="1" u="sng" dirty="0"/>
              <a:t> Monitoring </a:t>
            </a:r>
            <a:r>
              <a:rPr lang="en-US" sz="1400" b="1" u="sng" dirty="0" err="1"/>
              <a:t>Deteksi</a:t>
            </a:r>
            <a:r>
              <a:rPr lang="en-US" sz="1400" b="1" u="sng" dirty="0"/>
              <a:t> Dini </a:t>
            </a:r>
            <a:r>
              <a:rPr lang="en-US" sz="1400" b="1" u="sng" dirty="0" err="1"/>
              <a:t>Kebakaran</a:t>
            </a:r>
            <a:r>
              <a:rPr lang="en-US" sz="1400" b="1" u="sng" dirty="0"/>
              <a:t> </a:t>
            </a:r>
            <a:r>
              <a:rPr lang="en-US" sz="1400" b="1" u="sng" dirty="0" err="1"/>
              <a:t>Dengan</a:t>
            </a:r>
            <a:r>
              <a:rPr lang="en-US" sz="1400" b="1" u="sng" dirty="0"/>
              <a:t> Fitur </a:t>
            </a:r>
            <a:r>
              <a:rPr lang="en-US" sz="1400" b="1" u="sng" dirty="0" err="1"/>
              <a:t>Gps</a:t>
            </a:r>
            <a:r>
              <a:rPr lang="en-US" sz="1400" b="1" u="sng" dirty="0"/>
              <a:t> </a:t>
            </a:r>
            <a:r>
              <a:rPr lang="en-US" sz="1400" b="1" u="sng" dirty="0" err="1"/>
              <a:t>Berbasis</a:t>
            </a:r>
            <a:r>
              <a:rPr lang="en-US" sz="1400" b="1" u="sng" dirty="0"/>
              <a:t> Website." JATI (</a:t>
            </a:r>
            <a:r>
              <a:rPr lang="en-US" sz="1400" b="1" u="sng" dirty="0" err="1"/>
              <a:t>Jurnal</a:t>
            </a:r>
            <a:r>
              <a:rPr lang="en-US" sz="1400" b="1" u="sng" dirty="0"/>
              <a:t> </a:t>
            </a:r>
            <a:r>
              <a:rPr lang="en-US" sz="1400" b="1" u="sng" dirty="0" err="1"/>
              <a:t>Mahasiswa</a:t>
            </a:r>
            <a:r>
              <a:rPr lang="en-US" sz="1400" b="1" u="sng" dirty="0"/>
              <a:t> Teknik </a:t>
            </a:r>
            <a:r>
              <a:rPr lang="en-US" sz="1400" b="1" u="sng" dirty="0" err="1"/>
              <a:t>Informatika</a:t>
            </a:r>
            <a:r>
              <a:rPr lang="en-US" sz="1400" b="1" u="sng" dirty="0"/>
              <a:t>) 2.1 (2018): 367-372. [13]</a:t>
            </a:r>
          </a:p>
          <a:p>
            <a:pPr algn="ctr"/>
            <a:endParaRPr lang="en-US" sz="1400" b="1" u="sng" dirty="0"/>
          </a:p>
        </p:txBody>
      </p:sp>
      <p:sp>
        <p:nvSpPr>
          <p:cNvPr id="16" name="TextBox 15">
            <a:extLst>
              <a:ext uri="{FF2B5EF4-FFF2-40B4-BE49-F238E27FC236}">
                <a16:creationId xmlns:a16="http://schemas.microsoft.com/office/drawing/2014/main" id="{FC175C1D-5657-F905-93C9-97AE3BCDB5C0}"/>
              </a:ext>
            </a:extLst>
          </p:cNvPr>
          <p:cNvSpPr txBox="1"/>
          <p:nvPr/>
        </p:nvSpPr>
        <p:spPr>
          <a:xfrm>
            <a:off x="6883303" y="3463146"/>
            <a:ext cx="3826510" cy="954107"/>
          </a:xfrm>
          <a:prstGeom prst="rect">
            <a:avLst/>
          </a:prstGeom>
          <a:noFill/>
        </p:spPr>
        <p:txBody>
          <a:bodyPr wrap="square">
            <a:spAutoFit/>
          </a:bodyPr>
          <a:lstStyle/>
          <a:p>
            <a:pPr algn="just"/>
            <a:r>
              <a:rPr lang="en-US" sz="1400" dirty="0" err="1">
                <a:effectLst/>
                <a:latin typeface="Times New Roman" panose="02020603050405020304" pitchFamily="18" charset="0"/>
                <a:ea typeface="Calibri" panose="020F0502020204030204" pitchFamily="34" charset="0"/>
              </a:rPr>
              <a:t>Sistem</a:t>
            </a:r>
            <a:r>
              <a:rPr lang="en-US" sz="1400" dirty="0">
                <a:effectLst/>
                <a:latin typeface="Times New Roman" panose="02020603050405020304" pitchFamily="18" charset="0"/>
                <a:ea typeface="Calibri" panose="020F0502020204030204" pitchFamily="34" charset="0"/>
              </a:rPr>
              <a:t> Monitoring web </a:t>
            </a:r>
            <a:r>
              <a:rPr lang="en-US" sz="1400" dirty="0" err="1">
                <a:effectLst/>
                <a:latin typeface="Times New Roman" panose="02020603050405020304" pitchFamily="18" charset="0"/>
                <a:ea typeface="Calibri" panose="020F0502020204030204" pitchFamily="34" charset="0"/>
              </a:rPr>
              <a:t>menggunakan</a:t>
            </a:r>
            <a:r>
              <a:rPr lang="en-US" sz="1400" dirty="0">
                <a:effectLst/>
                <a:latin typeface="Times New Roman" panose="02020603050405020304" pitchFamily="18" charset="0"/>
                <a:ea typeface="Calibri" panose="020F0502020204030204" pitchFamily="34" charset="0"/>
              </a:rPr>
              <a:t> ESP8266 </a:t>
            </a:r>
            <a:r>
              <a:rPr lang="en-US" sz="1400" dirty="0" err="1">
                <a:effectLst/>
                <a:latin typeface="Times New Roman" panose="02020603050405020304" pitchFamily="18" charset="0"/>
                <a:ea typeface="Calibri" panose="020F0502020204030204" pitchFamily="34" charset="0"/>
              </a:rPr>
              <a:t>menggunakan</a:t>
            </a:r>
            <a:r>
              <a:rPr lang="en-US" sz="1400" dirty="0">
                <a:effectLst/>
                <a:latin typeface="Times New Roman" panose="02020603050405020304" pitchFamily="18" charset="0"/>
                <a:ea typeface="Calibri" panose="020F0502020204030204" pitchFamily="34" charset="0"/>
              </a:rPr>
              <a:t> LM35, DHT11 dan GPS </a:t>
            </a:r>
            <a:r>
              <a:rPr lang="en-US" sz="1400" dirty="0" err="1">
                <a:effectLst/>
                <a:latin typeface="Times New Roman" panose="02020603050405020304" pitchFamily="18" charset="0"/>
                <a:ea typeface="Calibri" panose="020F0502020204030204" pitchFamily="34" charset="0"/>
              </a:rPr>
              <a:t>dalam</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memberikan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informasi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lokasi</a:t>
            </a:r>
            <a:r>
              <a:rPr lang="en-US" sz="1400" dirty="0">
                <a:effectLst/>
                <a:latin typeface="Times New Roman" panose="02020603050405020304" pitchFamily="18" charset="0"/>
                <a:ea typeface="Calibri" panose="020F0502020204030204" pitchFamily="34" charset="0"/>
              </a:rPr>
              <a:t> dan </a:t>
            </a:r>
            <a:r>
              <a:rPr lang="en-US" sz="1400" dirty="0" err="1">
                <a:effectLst/>
                <a:latin typeface="Times New Roman" panose="02020603050405020304" pitchFamily="18" charset="0"/>
                <a:ea typeface="Calibri" panose="020F0502020204030204" pitchFamily="34" charset="0"/>
              </a:rPr>
              <a:t>suhu</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dalam</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mendeterminasikan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tingkat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kebakaran</a:t>
            </a:r>
            <a:r>
              <a:rPr lang="en-US" sz="1400" dirty="0">
                <a:effectLst/>
                <a:latin typeface="Times New Roman" panose="02020603050405020304" pitchFamily="18" charset="0"/>
                <a:ea typeface="Calibri" panose="020F0502020204030204" pitchFamily="34" charset="0"/>
              </a:rPr>
              <a:t>. </a:t>
            </a:r>
            <a:endParaRPr lang="en-ID" sz="1400" dirty="0"/>
          </a:p>
        </p:txBody>
      </p:sp>
      <p:sp>
        <p:nvSpPr>
          <p:cNvPr id="22" name="TextBox 21">
            <a:extLst>
              <a:ext uri="{FF2B5EF4-FFF2-40B4-BE49-F238E27FC236}">
                <a16:creationId xmlns:a16="http://schemas.microsoft.com/office/drawing/2014/main" id="{206C544F-39ED-C48B-A436-5CAB1937C2AA}"/>
              </a:ext>
            </a:extLst>
          </p:cNvPr>
          <p:cNvSpPr txBox="1"/>
          <p:nvPr/>
        </p:nvSpPr>
        <p:spPr>
          <a:xfrm>
            <a:off x="381000" y="2044700"/>
            <a:ext cx="5715000" cy="1169551"/>
          </a:xfrm>
          <a:prstGeom prst="rect">
            <a:avLst/>
          </a:prstGeom>
          <a:noFill/>
        </p:spPr>
        <p:txBody>
          <a:bodyPr wrap="square">
            <a:spAutoFit/>
          </a:bodyPr>
          <a:lstStyle/>
          <a:p>
            <a:pPr algn="ctr"/>
            <a:r>
              <a:rPr lang="en-US" sz="1400" b="1" u="sng" dirty="0" err="1"/>
              <a:t>Suwarjono</a:t>
            </a:r>
            <a:r>
              <a:rPr lang="en-US" sz="1400" b="1" u="sng" dirty="0"/>
              <a:t>, </a:t>
            </a:r>
            <a:r>
              <a:rPr lang="en-US" sz="1400" b="1" u="sng" dirty="0" err="1"/>
              <a:t>Suwarjono</a:t>
            </a:r>
            <a:r>
              <a:rPr lang="en-US" sz="1400" b="1" u="sng" dirty="0"/>
              <a:t>, </a:t>
            </a:r>
            <a:r>
              <a:rPr lang="en-US" sz="1400" b="1" u="sng" dirty="0" err="1"/>
              <a:t>Izak</a:t>
            </a:r>
            <a:r>
              <a:rPr lang="en-US" sz="1400" b="1" u="sng" dirty="0"/>
              <a:t> </a:t>
            </a:r>
            <a:r>
              <a:rPr lang="en-US" sz="1400" b="1" u="sng" dirty="0" err="1"/>
              <a:t>Habel</a:t>
            </a:r>
            <a:r>
              <a:rPr lang="en-US" sz="1400" b="1" u="sng" dirty="0"/>
              <a:t> </a:t>
            </a:r>
            <a:r>
              <a:rPr lang="en-US" sz="1400" b="1" u="sng" dirty="0" err="1"/>
              <a:t>Wayangkau</a:t>
            </a:r>
            <a:r>
              <a:rPr lang="en-US" sz="1400" b="1" u="sng" dirty="0"/>
              <a:t>, Teddy </a:t>
            </a:r>
            <a:r>
              <a:rPr lang="en-US" sz="1400" b="1" u="sng" dirty="0" err="1"/>
              <a:t>Istanto</a:t>
            </a:r>
            <a:r>
              <a:rPr lang="en-US" sz="1400" b="1" u="sng" dirty="0"/>
              <a:t>, </a:t>
            </a:r>
            <a:r>
              <a:rPr lang="en-US" sz="1400" b="1" u="sng" dirty="0" err="1"/>
              <a:t>Rachmat</a:t>
            </a:r>
            <a:r>
              <a:rPr lang="en-US" sz="1400" b="1" u="sng" dirty="0"/>
              <a:t> </a:t>
            </a:r>
            <a:r>
              <a:rPr lang="en-US" sz="1400" b="1" u="sng" dirty="0" err="1"/>
              <a:t>Rachmat</a:t>
            </a:r>
            <a:r>
              <a:rPr lang="en-US" sz="1400" b="1" u="sng" dirty="0"/>
              <a:t>, </a:t>
            </a:r>
            <a:r>
              <a:rPr lang="en-US" sz="1400" b="1" u="sng" dirty="0" err="1"/>
              <a:t>Marsujitullah</a:t>
            </a:r>
            <a:r>
              <a:rPr lang="en-US" sz="1400" b="1" u="sng" dirty="0"/>
              <a:t> </a:t>
            </a:r>
            <a:r>
              <a:rPr lang="en-US" sz="1400" b="1" u="sng" dirty="0" err="1"/>
              <a:t>Marsujitullah</a:t>
            </a:r>
            <a:r>
              <a:rPr lang="en-US" sz="1400" b="1" u="sng" dirty="0"/>
              <a:t>, </a:t>
            </a:r>
            <a:r>
              <a:rPr lang="en-US" sz="1400" b="1" u="sng" dirty="0" err="1"/>
              <a:t>Hariyanto</a:t>
            </a:r>
            <a:r>
              <a:rPr lang="en-US" sz="1400" b="1" u="sng" dirty="0"/>
              <a:t> </a:t>
            </a:r>
            <a:r>
              <a:rPr lang="en-US" sz="1400" b="1" u="sng" dirty="0" err="1"/>
              <a:t>Hariyanto</a:t>
            </a:r>
            <a:r>
              <a:rPr lang="en-US" sz="1400" b="1" u="sng" dirty="0"/>
              <a:t>, Wahyu </a:t>
            </a:r>
            <a:r>
              <a:rPr lang="en-US" sz="1400" b="1" u="sng" dirty="0" err="1"/>
              <a:t>Caesarendra</a:t>
            </a:r>
            <a:r>
              <a:rPr lang="en-US" sz="1400" b="1" u="sng" dirty="0"/>
              <a:t>, Stanislaw </a:t>
            </a:r>
            <a:r>
              <a:rPr lang="en-US" sz="1400" b="1" u="sng" dirty="0" err="1"/>
              <a:t>Legutko</a:t>
            </a:r>
            <a:r>
              <a:rPr lang="en-US" sz="1400" b="1" u="sng" dirty="0"/>
              <a:t>, and Adam </a:t>
            </a:r>
            <a:r>
              <a:rPr lang="en-US" sz="1400" b="1" u="sng" dirty="0" err="1"/>
              <a:t>Glowacz</a:t>
            </a:r>
            <a:r>
              <a:rPr lang="en-US" sz="1400" b="1" u="sng" dirty="0"/>
              <a:t>. 2021. "Design of a Home Fire Detection System Using Arduino and SMS Gateway" </a:t>
            </a:r>
          </a:p>
        </p:txBody>
      </p:sp>
      <p:sp>
        <p:nvSpPr>
          <p:cNvPr id="24" name="TextBox 23">
            <a:extLst>
              <a:ext uri="{FF2B5EF4-FFF2-40B4-BE49-F238E27FC236}">
                <a16:creationId xmlns:a16="http://schemas.microsoft.com/office/drawing/2014/main" id="{086DC04C-0AA6-D61D-69DB-0E2A915A93DE}"/>
              </a:ext>
            </a:extLst>
          </p:cNvPr>
          <p:cNvSpPr txBox="1"/>
          <p:nvPr/>
        </p:nvSpPr>
        <p:spPr>
          <a:xfrm>
            <a:off x="1346925" y="3429000"/>
            <a:ext cx="3826510" cy="1169551"/>
          </a:xfrm>
          <a:prstGeom prst="rect">
            <a:avLst/>
          </a:prstGeom>
          <a:noFill/>
        </p:spPr>
        <p:txBody>
          <a:bodyPr wrap="square">
            <a:spAutoFit/>
          </a:bodyPr>
          <a:lstStyle/>
          <a:p>
            <a:pPr algn="just"/>
            <a:r>
              <a:rPr lang="en-US" sz="1400" dirty="0">
                <a:effectLst/>
                <a:latin typeface="Times New Roman" panose="02020603050405020304" pitchFamily="18" charset="0"/>
                <a:ea typeface="Calibri" panose="020F0502020204030204" pitchFamily="34" charset="0"/>
              </a:rPr>
              <a:t>Sistem alerting yang </a:t>
            </a:r>
            <a:r>
              <a:rPr lang="en-US" sz="1400" dirty="0" err="1">
                <a:effectLst/>
                <a:latin typeface="Times New Roman" panose="02020603050405020304" pitchFamily="18" charset="0"/>
                <a:ea typeface="Calibri" panose="020F0502020204030204" pitchFamily="34" charset="0"/>
              </a:rPr>
              <a:t>terhubung</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dengan</a:t>
            </a:r>
            <a:r>
              <a:rPr lang="en-US" sz="1400" dirty="0">
                <a:effectLst/>
                <a:latin typeface="Times New Roman" panose="02020603050405020304" pitchFamily="18" charset="0"/>
                <a:ea typeface="Calibri" panose="020F0502020204030204" pitchFamily="34" charset="0"/>
              </a:rPr>
              <a:t> sensor </a:t>
            </a:r>
            <a:r>
              <a:rPr lang="en-US" sz="1400" dirty="0" err="1">
                <a:effectLst/>
                <a:latin typeface="Times New Roman" panose="02020603050405020304" pitchFamily="18" charset="0"/>
                <a:ea typeface="Calibri" panose="020F0502020204030204" pitchFamily="34" charset="0"/>
              </a:rPr>
              <a:t>api</a:t>
            </a:r>
            <a:r>
              <a:rPr lang="en-US" sz="1400" dirty="0">
                <a:effectLst/>
                <a:latin typeface="Times New Roman" panose="02020603050405020304" pitchFamily="18" charset="0"/>
                <a:ea typeface="Calibri" panose="020F0502020204030204" pitchFamily="34" charset="0"/>
              </a:rPr>
              <a:t> dan Arduino UNO. </a:t>
            </a:r>
            <a:r>
              <a:rPr lang="en-US" sz="1400" dirty="0" err="1">
                <a:effectLst/>
                <a:latin typeface="Times New Roman" panose="02020603050405020304" pitchFamily="18" charset="0"/>
                <a:ea typeface="Calibri" panose="020F0502020204030204" pitchFamily="34" charset="0"/>
              </a:rPr>
              <a:t>Intensitas</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pembacaan</a:t>
            </a:r>
            <a:r>
              <a:rPr lang="en-US" sz="1400" dirty="0">
                <a:effectLst/>
                <a:latin typeface="Times New Roman" panose="02020603050405020304" pitchFamily="18" charset="0"/>
                <a:ea typeface="Calibri" panose="020F0502020204030204" pitchFamily="34" charset="0"/>
              </a:rPr>
              <a:t> pada sensor </a:t>
            </a:r>
            <a:r>
              <a:rPr lang="en-US" sz="1400" dirty="0" err="1">
                <a:effectLst/>
                <a:latin typeface="Times New Roman" panose="02020603050405020304" pitchFamily="18" charset="0"/>
                <a:ea typeface="Calibri" panose="020F0502020204030204" pitchFamily="34" charset="0"/>
              </a:rPr>
              <a:t>api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apabila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melebihi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batasan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tertentu</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maka</a:t>
            </a:r>
            <a:r>
              <a:rPr lang="en-US" sz="1400" dirty="0">
                <a:effectLst/>
                <a:latin typeface="Times New Roman" panose="02020603050405020304" pitchFamily="18" charset="0"/>
                <a:ea typeface="Calibri" panose="020F0502020204030204" pitchFamily="34" charset="0"/>
              </a:rPr>
              <a:t> buzzer </a:t>
            </a:r>
            <a:r>
              <a:rPr lang="en-US" sz="1400" dirty="0" err="1">
                <a:effectLst/>
                <a:latin typeface="Times New Roman" panose="02020603050405020304" pitchFamily="18" charset="0"/>
                <a:ea typeface="Calibri" panose="020F0502020204030204" pitchFamily="34" charset="0"/>
              </a:rPr>
              <a:t>akan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berbunyi</a:t>
            </a:r>
            <a:r>
              <a:rPr lang="en-US" sz="1400" dirty="0">
                <a:effectLst/>
                <a:latin typeface="Times New Roman" panose="02020603050405020304" pitchFamily="18" charset="0"/>
                <a:ea typeface="Calibri" panose="020F0502020204030204" pitchFamily="34" charset="0"/>
              </a:rPr>
              <a:t> dan </a:t>
            </a:r>
            <a:r>
              <a:rPr lang="en-US" sz="1400" dirty="0" err="1">
                <a:effectLst/>
                <a:latin typeface="Times New Roman" panose="02020603050405020304" pitchFamily="18" charset="0"/>
                <a:ea typeface="Calibri" panose="020F0502020204030204" pitchFamily="34" charset="0"/>
              </a:rPr>
              <a:t>mengirimkan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pesan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peringatan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melalui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omodul</a:t>
            </a:r>
            <a:r>
              <a:rPr lang="en-US" sz="1400" dirty="0">
                <a:effectLst/>
                <a:latin typeface="Times New Roman" panose="02020603050405020304" pitchFamily="18" charset="0"/>
                <a:ea typeface="Calibri" panose="020F0502020204030204" pitchFamily="34" charset="0"/>
              </a:rPr>
              <a:t> GSM.</a:t>
            </a:r>
            <a:endParaRPr lang="en-ID" sz="1400" dirty="0"/>
          </a:p>
        </p:txBody>
      </p:sp>
      <p:sp>
        <p:nvSpPr>
          <p:cNvPr id="26" name="TextBox 25">
            <a:extLst>
              <a:ext uri="{FF2B5EF4-FFF2-40B4-BE49-F238E27FC236}">
                <a16:creationId xmlns:a16="http://schemas.microsoft.com/office/drawing/2014/main" id="{C82E2DDC-9158-2491-B89A-DFE259EEE1EF}"/>
              </a:ext>
            </a:extLst>
          </p:cNvPr>
          <p:cNvSpPr txBox="1"/>
          <p:nvPr/>
        </p:nvSpPr>
        <p:spPr>
          <a:xfrm>
            <a:off x="1256714" y="4765685"/>
            <a:ext cx="3963572" cy="369332"/>
          </a:xfrm>
          <a:prstGeom prst="rect">
            <a:avLst/>
          </a:prstGeom>
          <a:noFill/>
        </p:spPr>
        <p:txBody>
          <a:bodyPr wrap="square">
            <a:spAutoFit/>
          </a:bodyPr>
          <a:lstStyle/>
          <a:p>
            <a:pPr algn="ctr"/>
            <a:r>
              <a:rPr lang="en-US" b="1" dirty="0"/>
              <a:t>Alerting System</a:t>
            </a:r>
            <a:endParaRPr lang="en-ID" b="1" dirty="0"/>
          </a:p>
        </p:txBody>
      </p:sp>
      <p:sp>
        <p:nvSpPr>
          <p:cNvPr id="27" name="TextBox 26">
            <a:extLst>
              <a:ext uri="{FF2B5EF4-FFF2-40B4-BE49-F238E27FC236}">
                <a16:creationId xmlns:a16="http://schemas.microsoft.com/office/drawing/2014/main" id="{56C73D99-6A1A-6788-FC1D-A5A70280E02C}"/>
              </a:ext>
            </a:extLst>
          </p:cNvPr>
          <p:cNvSpPr txBox="1"/>
          <p:nvPr/>
        </p:nvSpPr>
        <p:spPr>
          <a:xfrm>
            <a:off x="6971714" y="4559948"/>
            <a:ext cx="3963572" cy="369332"/>
          </a:xfrm>
          <a:prstGeom prst="rect">
            <a:avLst/>
          </a:prstGeom>
          <a:noFill/>
        </p:spPr>
        <p:txBody>
          <a:bodyPr wrap="square">
            <a:spAutoFit/>
          </a:bodyPr>
          <a:lstStyle/>
          <a:p>
            <a:pPr algn="ctr"/>
            <a:r>
              <a:rPr lang="en-US" b="1" dirty="0"/>
              <a:t>Monitoring System</a:t>
            </a:r>
            <a:endParaRPr lang="en-ID" b="1" dirty="0"/>
          </a:p>
        </p:txBody>
      </p:sp>
    </p:spTree>
    <p:extLst>
      <p:ext uri="{BB962C8B-B14F-4D97-AF65-F5344CB8AC3E}">
        <p14:creationId xmlns:p14="http://schemas.microsoft.com/office/powerpoint/2010/main" val="381395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8471-3384-298C-657E-D8279728352A}"/>
              </a:ext>
            </a:extLst>
          </p:cNvPr>
          <p:cNvSpPr>
            <a:spLocks noGrp="1"/>
          </p:cNvSpPr>
          <p:nvPr>
            <p:ph type="ctrTitle"/>
          </p:nvPr>
        </p:nvSpPr>
        <p:spPr>
          <a:xfrm>
            <a:off x="1476983" y="503385"/>
            <a:ext cx="6220278" cy="762708"/>
          </a:xfrm>
        </p:spPr>
        <p:txBody>
          <a:bodyPr/>
          <a:lstStyle/>
          <a:p>
            <a:r>
              <a:rPr lang="en-US" dirty="0"/>
              <a:t>KEUNGGULAN</a:t>
            </a:r>
            <a:endParaRPr lang="en-ID" dirty="0"/>
          </a:p>
        </p:txBody>
      </p:sp>
      <p:sp>
        <p:nvSpPr>
          <p:cNvPr id="4" name="Content Placeholder 2">
            <a:extLst>
              <a:ext uri="{FF2B5EF4-FFF2-40B4-BE49-F238E27FC236}">
                <a16:creationId xmlns:a16="http://schemas.microsoft.com/office/drawing/2014/main" id="{1CEAF91A-EB59-E2C0-4156-B4F3AD078327}"/>
              </a:ext>
            </a:extLst>
          </p:cNvPr>
          <p:cNvSpPr txBox="1">
            <a:spLocks/>
          </p:cNvSpPr>
          <p:nvPr/>
        </p:nvSpPr>
        <p:spPr>
          <a:xfrm>
            <a:off x="647113" y="1745592"/>
            <a:ext cx="7050148" cy="47818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just">
              <a:buFont typeface="+mj-lt"/>
              <a:buAutoNum type="arabicPeriod"/>
            </a:pPr>
            <a:r>
              <a:rPr lang="en-US" sz="3600" dirty="0" err="1"/>
              <a:t>Implementasi</a:t>
            </a:r>
            <a:r>
              <a:rPr lang="en-US" sz="3600" dirty="0"/>
              <a:t> </a:t>
            </a:r>
            <a:r>
              <a:rPr lang="en-US" sz="3600" dirty="0" err="1"/>
              <a:t>deteksi</a:t>
            </a:r>
            <a:r>
              <a:rPr lang="en-US" sz="3600" dirty="0"/>
              <a:t> </a:t>
            </a:r>
            <a:r>
              <a:rPr lang="en-US" sz="3600" dirty="0" err="1"/>
              <a:t>api</a:t>
            </a:r>
            <a:r>
              <a:rPr lang="en-US" sz="3600" dirty="0"/>
              <a:t> </a:t>
            </a:r>
            <a:r>
              <a:rPr lang="en-US" sz="3600" dirty="0" err="1"/>
              <a:t>menggunakan</a:t>
            </a:r>
            <a:r>
              <a:rPr lang="en-US" sz="3600" dirty="0"/>
              <a:t> </a:t>
            </a:r>
            <a:r>
              <a:rPr lang="en-US" sz="3600" dirty="0" err="1"/>
              <a:t>algoritma</a:t>
            </a:r>
            <a:r>
              <a:rPr lang="en-US" sz="3600" dirty="0"/>
              <a:t> YoloV4 pada system </a:t>
            </a:r>
            <a:r>
              <a:rPr lang="en-US" sz="3600" dirty="0" err="1"/>
              <a:t>deteksi</a:t>
            </a:r>
            <a:r>
              <a:rPr lang="en-US" sz="3600" dirty="0"/>
              <a:t> </a:t>
            </a:r>
            <a:r>
              <a:rPr lang="en-US" sz="3600" dirty="0" err="1"/>
              <a:t>api</a:t>
            </a:r>
            <a:r>
              <a:rPr lang="en-US" sz="3600" dirty="0"/>
              <a:t>.</a:t>
            </a:r>
          </a:p>
          <a:p>
            <a:pPr marL="514350" indent="-514350" algn="just">
              <a:buFont typeface="+mj-lt"/>
              <a:buAutoNum type="arabicPeriod"/>
            </a:pPr>
            <a:r>
              <a:rPr lang="en-US" sz="3600" dirty="0" err="1"/>
              <a:t>Implementasi</a:t>
            </a:r>
            <a:r>
              <a:rPr lang="en-US" sz="3600" dirty="0"/>
              <a:t> system </a:t>
            </a:r>
            <a:r>
              <a:rPr lang="en-US" sz="3600" dirty="0" err="1"/>
              <a:t>deteksi</a:t>
            </a:r>
            <a:r>
              <a:rPr lang="en-US" sz="3600" dirty="0"/>
              <a:t> </a:t>
            </a:r>
            <a:r>
              <a:rPr lang="en-US" sz="3600" dirty="0" err="1"/>
              <a:t>api</a:t>
            </a:r>
            <a:r>
              <a:rPr lang="en-US" sz="3600" dirty="0"/>
              <a:t> pada </a:t>
            </a:r>
            <a:r>
              <a:rPr lang="en-US" sz="3600" i="1" dirty="0"/>
              <a:t>low-cost embedded system.</a:t>
            </a:r>
          </a:p>
          <a:p>
            <a:pPr marL="514350" indent="-514350" algn="just">
              <a:buFont typeface="+mj-lt"/>
              <a:buAutoNum type="arabicPeriod"/>
            </a:pPr>
            <a:r>
              <a:rPr lang="en-US" sz="3600" dirty="0"/>
              <a:t>Sistem monitoring </a:t>
            </a:r>
            <a:r>
              <a:rPr lang="en-US" sz="3600" dirty="0" err="1"/>
              <a:t>berbasis</a:t>
            </a:r>
            <a:r>
              <a:rPr lang="en-US" sz="3600" dirty="0"/>
              <a:t> IoT yang </a:t>
            </a:r>
            <a:r>
              <a:rPr lang="en-US" sz="3600" dirty="0" err="1"/>
              <a:t>dapat</a:t>
            </a:r>
            <a:r>
              <a:rPr lang="en-US" sz="3600" dirty="0"/>
              <a:t> </a:t>
            </a:r>
            <a:r>
              <a:rPr lang="en-US" sz="3600" dirty="0" err="1"/>
              <a:t>diakses</a:t>
            </a:r>
            <a:r>
              <a:rPr lang="en-US" sz="3600" dirty="0"/>
              <a:t> via web.</a:t>
            </a:r>
          </a:p>
        </p:txBody>
      </p:sp>
    </p:spTree>
    <p:extLst>
      <p:ext uri="{BB962C8B-B14F-4D97-AF65-F5344CB8AC3E}">
        <p14:creationId xmlns:p14="http://schemas.microsoft.com/office/powerpoint/2010/main" val="32824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85650-A329-A5E8-8BE3-E92FC8D1A578}"/>
              </a:ext>
            </a:extLst>
          </p:cNvPr>
          <p:cNvSpPr>
            <a:spLocks noGrp="1"/>
          </p:cNvSpPr>
          <p:nvPr>
            <p:ph idx="1"/>
          </p:nvPr>
        </p:nvSpPr>
        <p:spPr/>
        <p:txBody>
          <a:bodyPr/>
          <a:lstStyle/>
          <a:p>
            <a:endParaRPr lang="en-ID" dirty="0"/>
          </a:p>
        </p:txBody>
      </p:sp>
      <p:sp>
        <p:nvSpPr>
          <p:cNvPr id="4" name="Date Placeholder 3">
            <a:extLst>
              <a:ext uri="{FF2B5EF4-FFF2-40B4-BE49-F238E27FC236}">
                <a16:creationId xmlns:a16="http://schemas.microsoft.com/office/drawing/2014/main" id="{EC83A0E6-25E2-D55A-CB6D-D5BD91577AF8}"/>
              </a:ext>
            </a:extLst>
          </p:cNvPr>
          <p:cNvSpPr>
            <a:spLocks noGrp="1"/>
          </p:cNvSpPr>
          <p:nvPr>
            <p:ph type="dt" sz="half" idx="2"/>
          </p:nvPr>
        </p:nvSpPr>
        <p:spPr/>
        <p:txBody>
          <a:bodyPr/>
          <a:lstStyle/>
          <a:p>
            <a:fld id="{8CE9AC2A-20AD-8C48-B5EB-B5322BDBCDEE}" type="datetime1">
              <a:rPr lang="en-US" smtClean="0"/>
              <a:pPr/>
              <a:t>1/1/2023</a:t>
            </a:fld>
            <a:endParaRPr lang="en-US" dirty="0"/>
          </a:p>
        </p:txBody>
      </p:sp>
      <p:sp>
        <p:nvSpPr>
          <p:cNvPr id="5" name="Footer Placeholder 4">
            <a:extLst>
              <a:ext uri="{FF2B5EF4-FFF2-40B4-BE49-F238E27FC236}">
                <a16:creationId xmlns:a16="http://schemas.microsoft.com/office/drawing/2014/main" id="{3C50AFEB-82E7-619A-37F3-B465DA19E3B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5453914-0B52-EBAB-5F6E-F9E8F399EA53}"/>
              </a:ext>
            </a:extLst>
          </p:cNvPr>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7" name="Picture 6">
            <a:extLst>
              <a:ext uri="{FF2B5EF4-FFF2-40B4-BE49-F238E27FC236}">
                <a16:creationId xmlns:a16="http://schemas.microsoft.com/office/drawing/2014/main" id="{616E05E4-B0F0-4CCD-5208-E5D3CBABDC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03624"/>
            <a:ext cx="6055295" cy="4647832"/>
          </a:xfrm>
          <a:prstGeom prst="rect">
            <a:avLst/>
          </a:prstGeom>
          <a:noFill/>
          <a:ln>
            <a:solidFill>
              <a:schemeClr val="tx1"/>
            </a:solidFill>
          </a:ln>
        </p:spPr>
      </p:pic>
      <p:pic>
        <p:nvPicPr>
          <p:cNvPr id="8" name="Picture 7">
            <a:extLst>
              <a:ext uri="{FF2B5EF4-FFF2-40B4-BE49-F238E27FC236}">
                <a16:creationId xmlns:a16="http://schemas.microsoft.com/office/drawing/2014/main" id="{363CD11E-E04F-CDDE-2876-C2747A6959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8394" y="1403624"/>
            <a:ext cx="4891212" cy="4647832"/>
          </a:xfrm>
          <a:prstGeom prst="rect">
            <a:avLst/>
          </a:prstGeom>
          <a:noFill/>
          <a:ln>
            <a:solidFill>
              <a:schemeClr val="tx1"/>
            </a:solidFill>
          </a:ln>
        </p:spPr>
      </p:pic>
      <p:sp>
        <p:nvSpPr>
          <p:cNvPr id="9" name="Title 1">
            <a:extLst>
              <a:ext uri="{FF2B5EF4-FFF2-40B4-BE49-F238E27FC236}">
                <a16:creationId xmlns:a16="http://schemas.microsoft.com/office/drawing/2014/main" id="{11D50885-EDC2-73A6-77D3-68C647C70FF3}"/>
              </a:ext>
            </a:extLst>
          </p:cNvPr>
          <p:cNvSpPr>
            <a:spLocks noGrp="1"/>
          </p:cNvSpPr>
          <p:nvPr>
            <p:ph type="title"/>
          </p:nvPr>
        </p:nvSpPr>
        <p:spPr>
          <a:xfrm>
            <a:off x="942536" y="271921"/>
            <a:ext cx="9779183" cy="876571"/>
          </a:xfrm>
        </p:spPr>
        <p:txBody>
          <a:bodyPr/>
          <a:lstStyle/>
          <a:p>
            <a:r>
              <a:rPr lang="en-US" sz="4000" dirty="0"/>
              <a:t>METODOLOGI DAN ALUR KERJA PENELITIAN</a:t>
            </a:r>
            <a:endParaRPr lang="en-ID" sz="4000" dirty="0"/>
          </a:p>
        </p:txBody>
      </p:sp>
      <p:sp>
        <p:nvSpPr>
          <p:cNvPr id="10" name="TextBox 9">
            <a:extLst>
              <a:ext uri="{FF2B5EF4-FFF2-40B4-BE49-F238E27FC236}">
                <a16:creationId xmlns:a16="http://schemas.microsoft.com/office/drawing/2014/main" id="{9B69D9E2-F9E3-4141-6A16-943DC977B3FD}"/>
              </a:ext>
            </a:extLst>
          </p:cNvPr>
          <p:cNvSpPr txBox="1"/>
          <p:nvPr/>
        </p:nvSpPr>
        <p:spPr>
          <a:xfrm>
            <a:off x="1100170" y="6121922"/>
            <a:ext cx="3963572" cy="369332"/>
          </a:xfrm>
          <a:prstGeom prst="rect">
            <a:avLst/>
          </a:prstGeom>
          <a:noFill/>
        </p:spPr>
        <p:txBody>
          <a:bodyPr wrap="square">
            <a:spAutoFit/>
          </a:bodyPr>
          <a:lstStyle/>
          <a:p>
            <a:pPr algn="ctr"/>
            <a:r>
              <a:rPr lang="en-US" b="1" dirty="0"/>
              <a:t>METODOLOGI</a:t>
            </a:r>
            <a:endParaRPr lang="en-ID" b="1" dirty="0"/>
          </a:p>
        </p:txBody>
      </p:sp>
      <p:sp>
        <p:nvSpPr>
          <p:cNvPr id="11" name="TextBox 10">
            <a:extLst>
              <a:ext uri="{FF2B5EF4-FFF2-40B4-BE49-F238E27FC236}">
                <a16:creationId xmlns:a16="http://schemas.microsoft.com/office/drawing/2014/main" id="{D82CE000-B0A1-8024-FD40-5B2F596A0BF7}"/>
              </a:ext>
            </a:extLst>
          </p:cNvPr>
          <p:cNvSpPr txBox="1"/>
          <p:nvPr/>
        </p:nvSpPr>
        <p:spPr>
          <a:xfrm>
            <a:off x="7020324" y="6119548"/>
            <a:ext cx="3963572" cy="369332"/>
          </a:xfrm>
          <a:prstGeom prst="rect">
            <a:avLst/>
          </a:prstGeom>
          <a:noFill/>
        </p:spPr>
        <p:txBody>
          <a:bodyPr wrap="square">
            <a:spAutoFit/>
          </a:bodyPr>
          <a:lstStyle/>
          <a:p>
            <a:pPr algn="ctr"/>
            <a:r>
              <a:rPr lang="en-US" b="1" dirty="0"/>
              <a:t>ALUR KERJA</a:t>
            </a:r>
            <a:endParaRPr lang="en-ID" b="1" dirty="0"/>
          </a:p>
        </p:txBody>
      </p:sp>
    </p:spTree>
    <p:extLst>
      <p:ext uri="{BB962C8B-B14F-4D97-AF65-F5344CB8AC3E}">
        <p14:creationId xmlns:p14="http://schemas.microsoft.com/office/powerpoint/2010/main" val="422969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METODOLOGI PENELITIAN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49232510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1/1/2023</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17290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19" name="Picture 10">
            <a:extLst>
              <a:ext uri="{FF2B5EF4-FFF2-40B4-BE49-F238E27FC236}">
                <a16:creationId xmlns:a16="http://schemas.microsoft.com/office/drawing/2014/main" id="{DB49517E-1FD6-3BE4-E5C7-3635F25D53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2275265" y="264915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6C463BC3-7F9D-E8D2-A560-BE31FF2CC37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2275264" y="348478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D96E5880-C656-F65F-1A57-08E8F2E1205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1262554" y="348478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kon Kamera Templat | PosterMyWall">
            <a:extLst>
              <a:ext uri="{FF2B5EF4-FFF2-40B4-BE49-F238E27FC236}">
                <a16:creationId xmlns:a16="http://schemas.microsoft.com/office/drawing/2014/main" id="{39C2FF4B-F8EB-C13E-9E13-421B2E6C8CD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69778" y1="56000" x2="69778" y2="56000"/>
                        <a14:foregroundMark x1="55556" y1="29333" x2="55556" y2="29333"/>
                      </a14:backgroundRemoval>
                    </a14:imgEffect>
                  </a14:imgLayer>
                </a14:imgProps>
              </a:ext>
              <a:ext uri="{28A0092B-C50C-407E-A947-70E740481C1C}">
                <a14:useLocalDpi xmlns:a14="http://schemas.microsoft.com/office/drawing/2010/main" val="0"/>
              </a:ext>
            </a:extLst>
          </a:blip>
          <a:srcRect/>
          <a:stretch>
            <a:fillRect/>
          </a:stretch>
        </p:blipFill>
        <p:spPr bwMode="auto">
          <a:xfrm>
            <a:off x="555510" y="1935961"/>
            <a:ext cx="1359999" cy="13599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A85CE7C-CED0-8B96-47B8-E60450F50FFB}"/>
              </a:ext>
            </a:extLst>
          </p:cNvPr>
          <p:cNvCxnSpPr>
            <a:cxnSpLocks/>
          </p:cNvCxnSpPr>
          <p:nvPr/>
        </p:nvCxnSpPr>
        <p:spPr>
          <a:xfrm>
            <a:off x="1845195" y="3096183"/>
            <a:ext cx="430069" cy="388596"/>
          </a:xfrm>
          <a:prstGeom prst="line">
            <a:avLst/>
          </a:prstGeom>
          <a:ln w="762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583ABB1B-D734-4382-F375-A86488902049}"/>
              </a:ext>
            </a:extLst>
          </p:cNvPr>
          <p:cNvCxnSpPr>
            <a:endCxn id="21" idx="1"/>
          </p:cNvCxnSpPr>
          <p:nvPr/>
        </p:nvCxnSpPr>
        <p:spPr>
          <a:xfrm rot="16200000" flipH="1">
            <a:off x="647282" y="3316543"/>
            <a:ext cx="835632" cy="394912"/>
          </a:xfrm>
          <a:prstGeom prst="bentConnector2">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4466D99-13DF-514A-CFBD-050E90CF543A}"/>
              </a:ext>
            </a:extLst>
          </p:cNvPr>
          <p:cNvCxnSpPr>
            <a:cxnSpLocks/>
            <a:endCxn id="19" idx="0"/>
          </p:cNvCxnSpPr>
          <p:nvPr/>
        </p:nvCxnSpPr>
        <p:spPr>
          <a:xfrm>
            <a:off x="1845194" y="2400913"/>
            <a:ext cx="936427" cy="248237"/>
          </a:xfrm>
          <a:prstGeom prst="bentConnector2">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Arrow: Chevron 31">
            <a:extLst>
              <a:ext uri="{FF2B5EF4-FFF2-40B4-BE49-F238E27FC236}">
                <a16:creationId xmlns:a16="http://schemas.microsoft.com/office/drawing/2014/main" id="{F27D0DAB-B5AD-50E5-479F-F0B9A8B8210A}"/>
              </a:ext>
            </a:extLst>
          </p:cNvPr>
          <p:cNvSpPr/>
          <p:nvPr/>
        </p:nvSpPr>
        <p:spPr>
          <a:xfrm>
            <a:off x="3597910" y="3130396"/>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pic>
        <p:nvPicPr>
          <p:cNvPr id="33" name="Picture 10">
            <a:extLst>
              <a:ext uri="{FF2B5EF4-FFF2-40B4-BE49-F238E27FC236}">
                <a16:creationId xmlns:a16="http://schemas.microsoft.com/office/drawing/2014/main" id="{D5BF1640-83DF-A1A2-A89C-7926C4EEA2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5443563" y="248278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EA2D542C-E83F-CB9D-7029-70F39CCC6F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5443562" y="331841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AA41B94C-3C1C-5611-71AB-2F5D745986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4430852" y="3318412"/>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een tick check mark icon simple style Royalty Free Vector">
            <a:extLst>
              <a:ext uri="{FF2B5EF4-FFF2-40B4-BE49-F238E27FC236}">
                <a16:creationId xmlns:a16="http://schemas.microsoft.com/office/drawing/2014/main" id="{E131C2FB-7577-E759-9AA9-969A872B85A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6001742" y="3720011"/>
            <a:ext cx="653054" cy="7044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d cross check mark icon simple style Royalty Free Vector">
            <a:extLst>
              <a:ext uri="{FF2B5EF4-FFF2-40B4-BE49-F238E27FC236}">
                <a16:creationId xmlns:a16="http://schemas.microsoft.com/office/drawing/2014/main" id="{07F75752-E8C4-1251-D738-ABCE545BD0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16204" y1="30043" x2="19444" y2="59657"/>
                        <a14:foregroundMark x1="19444" y1="59657" x2="44907" y2="79399"/>
                        <a14:foregroundMark x1="44907" y1="79399" x2="72222" y2="77253"/>
                        <a14:foregroundMark x1="72222" y1="77253" x2="84259" y2="45494"/>
                        <a14:foregroundMark x1="84259" y1="45494" x2="78241" y2="24464"/>
                        <a14:foregroundMark x1="78241" y1="24464" x2="33796" y2="15451"/>
                        <a14:foregroundMark x1="33796" y1="15451" x2="16667" y2="29185"/>
                        <a14:foregroundMark x1="41667" y1="36052" x2="58796" y2="53219"/>
                        <a14:foregroundMark x1="58796" y1="53219" x2="58796" y2="54936"/>
                        <a14:foregroundMark x1="64815" y1="35193" x2="21759" y2="61803"/>
                        <a14:foregroundMark x1="49074" y1="48069" x2="32407" y2="64378"/>
                        <a14:foregroundMark x1="32407" y1="64378" x2="31019" y2="65236"/>
                        <a14:foregroundMark x1="58796" y1="58369" x2="67593" y2="63948"/>
                        <a14:foregroundMark x1="67130" y1="32618" x2="68056" y2="36481"/>
                        <a14:foregroundMark x1="32870" y1="33047" x2="41667" y2="36910"/>
                      </a14:backgroundRemoval>
                    </a14:imgEffect>
                  </a14:imgLayer>
                </a14:imgProps>
              </a:ext>
              <a:ext uri="{28A0092B-C50C-407E-A947-70E740481C1C}">
                <a14:useLocalDpi xmlns:a14="http://schemas.microsoft.com/office/drawing/2010/main" val="0"/>
              </a:ext>
            </a:extLst>
          </a:blip>
          <a:srcRect/>
          <a:stretch>
            <a:fillRect/>
          </a:stretch>
        </p:blipFill>
        <p:spPr bwMode="auto">
          <a:xfrm>
            <a:off x="4937207" y="3720010"/>
            <a:ext cx="653055" cy="70445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109852F8-77E8-9247-CDA4-792999ADB26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4430851" y="248969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Green tick check mark icon simple style Royalty Free Vector">
            <a:extLst>
              <a:ext uri="{FF2B5EF4-FFF2-40B4-BE49-F238E27FC236}">
                <a16:creationId xmlns:a16="http://schemas.microsoft.com/office/drawing/2014/main" id="{43717F3D-22FF-F37A-0ECC-EE68BA4A308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6001742" y="2843977"/>
            <a:ext cx="653054" cy="7044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Green tick check mark icon simple style Royalty Free Vector">
            <a:extLst>
              <a:ext uri="{FF2B5EF4-FFF2-40B4-BE49-F238E27FC236}">
                <a16:creationId xmlns:a16="http://schemas.microsoft.com/office/drawing/2014/main" id="{7685A1D6-71BC-B868-EA95-D4D0A84237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4989032" y="2843977"/>
            <a:ext cx="653054" cy="704452"/>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Chevron 38">
            <a:extLst>
              <a:ext uri="{FF2B5EF4-FFF2-40B4-BE49-F238E27FC236}">
                <a16:creationId xmlns:a16="http://schemas.microsoft.com/office/drawing/2014/main" id="{6A3E8D0D-1F03-0E7B-F28A-8D10F46BDE90}"/>
              </a:ext>
            </a:extLst>
          </p:cNvPr>
          <p:cNvSpPr/>
          <p:nvPr/>
        </p:nvSpPr>
        <p:spPr>
          <a:xfrm>
            <a:off x="6936071" y="312512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pic>
        <p:nvPicPr>
          <p:cNvPr id="1044" name="Picture 20" descr="GitHub - heartexlabs/labelImg: 🖍️ LabelImg is a graphical image annotation  tool and label object bounding boxes in images">
            <a:extLst>
              <a:ext uri="{FF2B5EF4-FFF2-40B4-BE49-F238E27FC236}">
                <a16:creationId xmlns:a16="http://schemas.microsoft.com/office/drawing/2014/main" id="{9C833629-BE3F-A689-832F-A8101980ED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5612" y="2288323"/>
            <a:ext cx="3831743" cy="1923065"/>
          </a:xfrm>
          <a:prstGeom prst="rect">
            <a:avLst/>
          </a:prstGeom>
          <a:ln w="190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 name="Content Placeholder 3">
            <a:extLst>
              <a:ext uri="{FF2B5EF4-FFF2-40B4-BE49-F238E27FC236}">
                <a16:creationId xmlns:a16="http://schemas.microsoft.com/office/drawing/2014/main" id="{6CACBEBD-C8BD-E1D4-A8CA-39798F317401}"/>
              </a:ext>
            </a:extLst>
          </p:cNvPr>
          <p:cNvSpPr txBox="1">
            <a:spLocks/>
          </p:cNvSpPr>
          <p:nvPr/>
        </p:nvSpPr>
        <p:spPr>
          <a:xfrm>
            <a:off x="694389" y="4424463"/>
            <a:ext cx="2775258" cy="1042493"/>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COLLECTING</a:t>
            </a:r>
          </a:p>
          <a:p>
            <a:pPr algn="ctr"/>
            <a:r>
              <a:rPr lang="en-US" dirty="0" err="1"/>
              <a:t>Pengumpulan</a:t>
            </a:r>
            <a:r>
              <a:rPr lang="en-US" dirty="0"/>
              <a:t> </a:t>
            </a:r>
            <a:r>
              <a:rPr lang="en-US" dirty="0" err="1"/>
              <a:t>gambar</a:t>
            </a:r>
            <a:r>
              <a:rPr lang="en-US" dirty="0"/>
              <a:t> </a:t>
            </a:r>
            <a:r>
              <a:rPr lang="en-US" dirty="0" err="1"/>
              <a:t>api</a:t>
            </a:r>
            <a:r>
              <a:rPr lang="en-US" dirty="0"/>
              <a:t> </a:t>
            </a:r>
            <a:r>
              <a:rPr lang="en-US" dirty="0" err="1"/>
              <a:t>padam</a:t>
            </a:r>
            <a:r>
              <a:rPr lang="en-US" dirty="0"/>
              <a:t> dan </a:t>
            </a:r>
            <a:r>
              <a:rPr lang="en-US" dirty="0" err="1"/>
              <a:t>api</a:t>
            </a:r>
            <a:r>
              <a:rPr lang="en-US" dirty="0"/>
              <a:t> </a:t>
            </a:r>
            <a:r>
              <a:rPr lang="en-US" dirty="0" err="1"/>
              <a:t>menyala</a:t>
            </a:r>
            <a:r>
              <a:rPr lang="en-US" dirty="0"/>
              <a:t> </a:t>
            </a:r>
            <a:r>
              <a:rPr lang="en-US" dirty="0" err="1"/>
              <a:t>melalui</a:t>
            </a:r>
            <a:r>
              <a:rPr lang="en-US" dirty="0"/>
              <a:t> </a:t>
            </a:r>
            <a:r>
              <a:rPr lang="en-US" dirty="0" err="1"/>
              <a:t>kamera</a:t>
            </a:r>
            <a:r>
              <a:rPr lang="en-US" dirty="0"/>
              <a:t> </a:t>
            </a:r>
            <a:r>
              <a:rPr lang="en-US" dirty="0" err="1"/>
              <a:t>RaspberryPi</a:t>
            </a:r>
            <a:endParaRPr lang="en-US" dirty="0"/>
          </a:p>
        </p:txBody>
      </p:sp>
      <p:sp>
        <p:nvSpPr>
          <p:cNvPr id="42" name="Content Placeholder 3">
            <a:extLst>
              <a:ext uri="{FF2B5EF4-FFF2-40B4-BE49-F238E27FC236}">
                <a16:creationId xmlns:a16="http://schemas.microsoft.com/office/drawing/2014/main" id="{DF900F47-6169-9225-2C04-6A1402D251B5}"/>
              </a:ext>
            </a:extLst>
          </p:cNvPr>
          <p:cNvSpPr txBox="1">
            <a:spLocks/>
          </p:cNvSpPr>
          <p:nvPr/>
        </p:nvSpPr>
        <p:spPr>
          <a:xfrm>
            <a:off x="4055933" y="4455365"/>
            <a:ext cx="2775258" cy="1024951"/>
          </a:xfrm>
          <a:prstGeom prst="rect">
            <a:avLst/>
          </a:prstGeom>
          <a:ln>
            <a:noFill/>
          </a:ln>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FILTERING</a:t>
            </a:r>
          </a:p>
          <a:p>
            <a:pPr algn="ctr"/>
            <a:r>
              <a:rPr lang="en-US" dirty="0" err="1"/>
              <a:t>Menyaring</a:t>
            </a:r>
            <a:r>
              <a:rPr lang="en-US" dirty="0"/>
              <a:t> </a:t>
            </a:r>
            <a:r>
              <a:rPr lang="en-US" dirty="0" err="1"/>
              <a:t>gambar</a:t>
            </a:r>
            <a:r>
              <a:rPr lang="en-US" dirty="0"/>
              <a:t> </a:t>
            </a:r>
            <a:r>
              <a:rPr lang="en-US" dirty="0" err="1"/>
              <a:t>dengan</a:t>
            </a:r>
            <a:r>
              <a:rPr lang="en-US" dirty="0"/>
              <a:t> </a:t>
            </a:r>
            <a:r>
              <a:rPr lang="en-US" dirty="0" err="1"/>
              <a:t>menghapus</a:t>
            </a:r>
            <a:r>
              <a:rPr lang="en-US" dirty="0"/>
              <a:t> </a:t>
            </a:r>
            <a:r>
              <a:rPr lang="en-US" dirty="0" err="1"/>
              <a:t>gambar</a:t>
            </a:r>
            <a:r>
              <a:rPr lang="en-US" dirty="0"/>
              <a:t> yang </a:t>
            </a:r>
            <a:r>
              <a:rPr lang="en-US" dirty="0" err="1"/>
              <a:t>tidak</a:t>
            </a:r>
            <a:r>
              <a:rPr lang="en-US" dirty="0"/>
              <a:t> </a:t>
            </a:r>
            <a:r>
              <a:rPr lang="en-US" dirty="0" err="1"/>
              <a:t>memenuhi</a:t>
            </a:r>
            <a:r>
              <a:rPr lang="en-US" dirty="0"/>
              <a:t> </a:t>
            </a:r>
            <a:r>
              <a:rPr lang="en-US" dirty="0" err="1"/>
              <a:t>kriteria</a:t>
            </a:r>
            <a:r>
              <a:rPr lang="en-US" dirty="0"/>
              <a:t>.</a:t>
            </a:r>
          </a:p>
        </p:txBody>
      </p:sp>
      <p:sp>
        <p:nvSpPr>
          <p:cNvPr id="43" name="Content Placeholder 3">
            <a:extLst>
              <a:ext uri="{FF2B5EF4-FFF2-40B4-BE49-F238E27FC236}">
                <a16:creationId xmlns:a16="http://schemas.microsoft.com/office/drawing/2014/main" id="{BD31AA73-4414-A33A-EAFF-B657B461FE45}"/>
              </a:ext>
            </a:extLst>
          </p:cNvPr>
          <p:cNvSpPr txBox="1">
            <a:spLocks/>
          </p:cNvSpPr>
          <p:nvPr/>
        </p:nvSpPr>
        <p:spPr>
          <a:xfrm>
            <a:off x="8298751" y="4424463"/>
            <a:ext cx="2775258" cy="1024951"/>
          </a:xfrm>
          <a:prstGeom prst="rect">
            <a:avLst/>
          </a:prstGeom>
          <a:ln>
            <a:no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ANNOTATIONS</a:t>
            </a:r>
          </a:p>
          <a:p>
            <a:pPr algn="ctr"/>
            <a:r>
              <a:rPr lang="en-US" dirty="0" err="1"/>
              <a:t>Melakukan</a:t>
            </a:r>
            <a:r>
              <a:rPr lang="en-US" dirty="0"/>
              <a:t> </a:t>
            </a:r>
            <a:r>
              <a:rPr lang="en-US" dirty="0" err="1"/>
              <a:t>anotasi</a:t>
            </a:r>
            <a:r>
              <a:rPr lang="en-US" dirty="0"/>
              <a:t> </a:t>
            </a:r>
            <a:r>
              <a:rPr lang="en-US" dirty="0" err="1"/>
              <a:t>kelas</a:t>
            </a:r>
            <a:r>
              <a:rPr lang="en-US" dirty="0"/>
              <a:t> pada </a:t>
            </a:r>
            <a:r>
              <a:rPr lang="en-US" dirty="0" err="1"/>
              <a:t>setiap</a:t>
            </a:r>
            <a:r>
              <a:rPr lang="en-US" dirty="0"/>
              <a:t> </a:t>
            </a:r>
            <a:r>
              <a:rPr lang="en-US" dirty="0" err="1"/>
              <a:t>objek</a:t>
            </a:r>
            <a:r>
              <a:rPr lang="en-US" dirty="0"/>
              <a:t> </a:t>
            </a:r>
            <a:r>
              <a:rPr lang="en-US" dirty="0" err="1"/>
              <a:t>gambar</a:t>
            </a:r>
            <a:r>
              <a:rPr lang="en-US" dirty="0"/>
              <a:t>.</a:t>
            </a:r>
          </a:p>
        </p:txBody>
      </p:sp>
      <p:sp>
        <p:nvSpPr>
          <p:cNvPr id="9" name="Title 1">
            <a:extLst>
              <a:ext uri="{FF2B5EF4-FFF2-40B4-BE49-F238E27FC236}">
                <a16:creationId xmlns:a16="http://schemas.microsoft.com/office/drawing/2014/main" id="{4FEAA9DE-2732-A95E-D0C7-D7A99AA1CABB}"/>
              </a:ext>
            </a:extLst>
          </p:cNvPr>
          <p:cNvSpPr>
            <a:spLocks noGrp="1"/>
          </p:cNvSpPr>
          <p:nvPr>
            <p:ph type="title"/>
          </p:nvPr>
        </p:nvSpPr>
        <p:spPr>
          <a:xfrm>
            <a:off x="382172" y="265752"/>
            <a:ext cx="9779183" cy="1325563"/>
          </a:xfrm>
        </p:spPr>
        <p:txBody>
          <a:bodyPr/>
          <a:lstStyle/>
          <a:p>
            <a:r>
              <a:rPr lang="en-US" i="1" dirty="0"/>
              <a:t>PREPROCESSING</a:t>
            </a:r>
            <a:br>
              <a:rPr lang="en-US" i="1" dirty="0"/>
            </a:br>
            <a:r>
              <a:rPr lang="en-US" sz="2400" b="0" i="1" dirty="0"/>
              <a:t>Collecting, Filtering and Annotating</a:t>
            </a:r>
            <a:endParaRPr lang="en-ID" b="0" i="1" dirty="0"/>
          </a:p>
        </p:txBody>
      </p:sp>
    </p:spTree>
    <p:extLst>
      <p:ext uri="{BB962C8B-B14F-4D97-AF65-F5344CB8AC3E}">
        <p14:creationId xmlns:p14="http://schemas.microsoft.com/office/powerpoint/2010/main" val="169567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a:xfrm>
            <a:off x="382172" y="265752"/>
            <a:ext cx="9779183" cy="1325563"/>
          </a:xfrm>
        </p:spPr>
        <p:txBody>
          <a:bodyPr/>
          <a:lstStyle/>
          <a:p>
            <a:r>
              <a:rPr lang="en-US" dirty="0"/>
              <a:t>PREPROCESSING</a:t>
            </a:r>
            <a:br>
              <a:rPr lang="en-US" dirty="0"/>
            </a:br>
            <a:r>
              <a:rPr lang="en-US" sz="2400" b="0" i="1" dirty="0"/>
              <a:t>Resizing, Augmentation and Splitting</a:t>
            </a:r>
            <a:endParaRPr lang="en-ID" b="0" i="1"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7" name="Picture 6">
            <a:extLst>
              <a:ext uri="{FF2B5EF4-FFF2-40B4-BE49-F238E27FC236}">
                <a16:creationId xmlns:a16="http://schemas.microsoft.com/office/drawing/2014/main" id="{DB793207-F557-7AE0-33F0-D601DF0B4109}"/>
              </a:ext>
            </a:extLst>
          </p:cNvPr>
          <p:cNvPicPr>
            <a:picLocks noChangeAspect="1"/>
          </p:cNvPicPr>
          <p:nvPr/>
        </p:nvPicPr>
        <p:blipFill>
          <a:blip r:embed="rId2"/>
          <a:stretch>
            <a:fillRect/>
          </a:stretch>
        </p:blipFill>
        <p:spPr>
          <a:xfrm>
            <a:off x="208805" y="2428940"/>
            <a:ext cx="2904772" cy="1136279"/>
          </a:xfrm>
          <a:prstGeom prst="rect">
            <a:avLst/>
          </a:prstGeom>
        </p:spPr>
      </p:pic>
      <p:sp>
        <p:nvSpPr>
          <p:cNvPr id="9" name="Content Placeholder 3">
            <a:extLst>
              <a:ext uri="{FF2B5EF4-FFF2-40B4-BE49-F238E27FC236}">
                <a16:creationId xmlns:a16="http://schemas.microsoft.com/office/drawing/2014/main" id="{80584A0F-C008-74CB-8CD0-D1E7C3C6E9E7}"/>
              </a:ext>
            </a:extLst>
          </p:cNvPr>
          <p:cNvSpPr txBox="1">
            <a:spLocks/>
          </p:cNvSpPr>
          <p:nvPr/>
        </p:nvSpPr>
        <p:spPr>
          <a:xfrm>
            <a:off x="208805" y="3776474"/>
            <a:ext cx="2775258" cy="1042493"/>
          </a:xfrm>
          <a:prstGeom prst="rect">
            <a:avLst/>
          </a:prstGeom>
          <a:ln>
            <a:noFill/>
          </a:ln>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RESIZING</a:t>
            </a:r>
          </a:p>
          <a:p>
            <a:pPr algn="ctr"/>
            <a:r>
              <a:rPr lang="en-US" dirty="0"/>
              <a:t>Data yang </a:t>
            </a:r>
            <a:r>
              <a:rPr lang="en-US" dirty="0" err="1"/>
              <a:t>telah</a:t>
            </a:r>
            <a:r>
              <a:rPr lang="en-US" dirty="0"/>
              <a:t> di </a:t>
            </a:r>
            <a:r>
              <a:rPr lang="en-US" dirty="0" err="1"/>
              <a:t>anotasi</a:t>
            </a:r>
            <a:r>
              <a:rPr lang="en-US" dirty="0"/>
              <a:t> di </a:t>
            </a:r>
            <a:r>
              <a:rPr lang="en-US" i="1" dirty="0"/>
              <a:t>resize </a:t>
            </a:r>
            <a:r>
              <a:rPr lang="en-US" dirty="0" err="1"/>
              <a:t>ke</a:t>
            </a:r>
            <a:r>
              <a:rPr lang="en-US" dirty="0"/>
              <a:t> </a:t>
            </a:r>
            <a:r>
              <a:rPr lang="en-US" dirty="0" err="1"/>
              <a:t>ukuran</a:t>
            </a:r>
            <a:r>
              <a:rPr lang="en-US" dirty="0"/>
              <a:t> 416x416 </a:t>
            </a:r>
            <a:r>
              <a:rPr lang="en-US" dirty="0" err="1"/>
              <a:t>dengan</a:t>
            </a:r>
            <a:r>
              <a:rPr lang="en-US" dirty="0"/>
              <a:t> </a:t>
            </a:r>
            <a:r>
              <a:rPr lang="en-US" i="1" dirty="0"/>
              <a:t>padding </a:t>
            </a:r>
            <a:endParaRPr lang="en-US" dirty="0"/>
          </a:p>
        </p:txBody>
      </p:sp>
      <p:sp>
        <p:nvSpPr>
          <p:cNvPr id="11" name="Arrow: Chevron 10">
            <a:extLst>
              <a:ext uri="{FF2B5EF4-FFF2-40B4-BE49-F238E27FC236}">
                <a16:creationId xmlns:a16="http://schemas.microsoft.com/office/drawing/2014/main" id="{3F0E0964-A60F-3B5D-7905-88248F2D20B0}"/>
              </a:ext>
            </a:extLst>
          </p:cNvPr>
          <p:cNvSpPr/>
          <p:nvPr/>
        </p:nvSpPr>
        <p:spPr>
          <a:xfrm>
            <a:off x="3331044" y="276627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pic>
        <p:nvPicPr>
          <p:cNvPr id="18" name="Picture 17">
            <a:extLst>
              <a:ext uri="{FF2B5EF4-FFF2-40B4-BE49-F238E27FC236}">
                <a16:creationId xmlns:a16="http://schemas.microsoft.com/office/drawing/2014/main" id="{719CE9A6-5AEE-6600-BC7E-70EBE515CBF9}"/>
              </a:ext>
            </a:extLst>
          </p:cNvPr>
          <p:cNvPicPr>
            <a:picLocks noChangeAspect="1"/>
          </p:cNvPicPr>
          <p:nvPr/>
        </p:nvPicPr>
        <p:blipFill>
          <a:blip r:embed="rId3"/>
          <a:stretch>
            <a:fillRect/>
          </a:stretch>
        </p:blipFill>
        <p:spPr>
          <a:xfrm>
            <a:off x="3882241" y="1917166"/>
            <a:ext cx="4114800" cy="2523362"/>
          </a:xfrm>
          <a:prstGeom prst="rect">
            <a:avLst/>
          </a:prstGeom>
        </p:spPr>
      </p:pic>
      <p:sp>
        <p:nvSpPr>
          <p:cNvPr id="22" name="Content Placeholder 3">
            <a:extLst>
              <a:ext uri="{FF2B5EF4-FFF2-40B4-BE49-F238E27FC236}">
                <a16:creationId xmlns:a16="http://schemas.microsoft.com/office/drawing/2014/main" id="{DF25D2CB-5534-8217-1E66-74FE54EE86FF}"/>
              </a:ext>
            </a:extLst>
          </p:cNvPr>
          <p:cNvSpPr txBox="1">
            <a:spLocks/>
          </p:cNvSpPr>
          <p:nvPr/>
        </p:nvSpPr>
        <p:spPr>
          <a:xfrm>
            <a:off x="3905172" y="4440528"/>
            <a:ext cx="4114800" cy="1350672"/>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AUGMENTATION</a:t>
            </a:r>
          </a:p>
          <a:p>
            <a:pPr algn="ctr"/>
            <a:r>
              <a:rPr lang="en-US" dirty="0" err="1"/>
              <a:t>Melakukan</a:t>
            </a:r>
            <a:r>
              <a:rPr lang="en-US" dirty="0"/>
              <a:t> </a:t>
            </a:r>
            <a:r>
              <a:rPr lang="en-US" dirty="0" err="1"/>
              <a:t>augmentasi</a:t>
            </a:r>
            <a:r>
              <a:rPr lang="en-US" dirty="0"/>
              <a:t> pada data original </a:t>
            </a:r>
            <a:r>
              <a:rPr lang="en-US" dirty="0" err="1"/>
              <a:t>untuk</a:t>
            </a:r>
            <a:r>
              <a:rPr lang="en-US" dirty="0"/>
              <a:t> </a:t>
            </a:r>
            <a:r>
              <a:rPr lang="en-US" dirty="0" err="1"/>
              <a:t>generalisasi</a:t>
            </a:r>
            <a:r>
              <a:rPr lang="en-US" dirty="0"/>
              <a:t> model </a:t>
            </a:r>
            <a:r>
              <a:rPr lang="en-US" dirty="0" err="1"/>
              <a:t>untuk</a:t>
            </a:r>
            <a:r>
              <a:rPr lang="en-US" dirty="0"/>
              <a:t> </a:t>
            </a:r>
            <a:r>
              <a:rPr lang="en-US" dirty="0" err="1"/>
              <a:t>mengurangi</a:t>
            </a:r>
            <a:r>
              <a:rPr lang="en-US" dirty="0"/>
              <a:t> </a:t>
            </a:r>
            <a:r>
              <a:rPr lang="en-US" i="1" dirty="0"/>
              <a:t>overfitting</a:t>
            </a:r>
            <a:endParaRPr lang="en-US" dirty="0"/>
          </a:p>
        </p:txBody>
      </p:sp>
      <p:sp>
        <p:nvSpPr>
          <p:cNvPr id="23" name="Arrow: Chevron 22">
            <a:extLst>
              <a:ext uri="{FF2B5EF4-FFF2-40B4-BE49-F238E27FC236}">
                <a16:creationId xmlns:a16="http://schemas.microsoft.com/office/drawing/2014/main" id="{B0D1A6F7-2B1D-7DF6-9B3B-28E74B046EF4}"/>
              </a:ext>
            </a:extLst>
          </p:cNvPr>
          <p:cNvSpPr/>
          <p:nvPr/>
        </p:nvSpPr>
        <p:spPr>
          <a:xfrm>
            <a:off x="8153400" y="276627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pic>
        <p:nvPicPr>
          <p:cNvPr id="29" name="Picture 28">
            <a:extLst>
              <a:ext uri="{FF2B5EF4-FFF2-40B4-BE49-F238E27FC236}">
                <a16:creationId xmlns:a16="http://schemas.microsoft.com/office/drawing/2014/main" id="{7B4E77BB-A547-7C56-32F6-E26480656E83}"/>
              </a:ext>
            </a:extLst>
          </p:cNvPr>
          <p:cNvPicPr>
            <a:picLocks noChangeAspect="1"/>
          </p:cNvPicPr>
          <p:nvPr/>
        </p:nvPicPr>
        <p:blipFill rotWithShape="1">
          <a:blip r:embed="rId4"/>
          <a:srcRect l="5609" t="10466" r="5696" b="9503"/>
          <a:stretch/>
        </p:blipFill>
        <p:spPr>
          <a:xfrm>
            <a:off x="8895219" y="2088500"/>
            <a:ext cx="2758771" cy="1817157"/>
          </a:xfrm>
          <a:prstGeom prst="rect">
            <a:avLst/>
          </a:prstGeom>
        </p:spPr>
      </p:pic>
      <p:sp>
        <p:nvSpPr>
          <p:cNvPr id="31" name="Content Placeholder 3">
            <a:extLst>
              <a:ext uri="{FF2B5EF4-FFF2-40B4-BE49-F238E27FC236}">
                <a16:creationId xmlns:a16="http://schemas.microsoft.com/office/drawing/2014/main" id="{27110142-7E18-2E87-8C12-C3790C31A809}"/>
              </a:ext>
            </a:extLst>
          </p:cNvPr>
          <p:cNvSpPr txBox="1">
            <a:spLocks/>
          </p:cNvSpPr>
          <p:nvPr/>
        </p:nvSpPr>
        <p:spPr>
          <a:xfrm>
            <a:off x="8941081" y="4143631"/>
            <a:ext cx="2758772" cy="1350672"/>
          </a:xfrm>
          <a:prstGeom prst="rect">
            <a:avLst/>
          </a:prstGeom>
          <a:ln>
            <a:noFill/>
          </a:ln>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SPLITTING</a:t>
            </a:r>
          </a:p>
          <a:p>
            <a:pPr algn="ctr"/>
            <a:r>
              <a:rPr lang="en-US" dirty="0" err="1"/>
              <a:t>Membagi</a:t>
            </a:r>
            <a:r>
              <a:rPr lang="en-US" dirty="0"/>
              <a:t> data-data </a:t>
            </a:r>
            <a:r>
              <a:rPr lang="en-US" dirty="0" err="1"/>
              <a:t>ke</a:t>
            </a:r>
            <a:r>
              <a:rPr lang="en-US" dirty="0"/>
              <a:t> </a:t>
            </a:r>
            <a:r>
              <a:rPr lang="en-US" dirty="0" err="1"/>
              <a:t>dalam</a:t>
            </a:r>
            <a:r>
              <a:rPr lang="en-US" dirty="0"/>
              <a:t> </a:t>
            </a:r>
            <a:r>
              <a:rPr lang="en-US" dirty="0" err="1"/>
              <a:t>tiga</a:t>
            </a:r>
            <a:r>
              <a:rPr lang="en-US" dirty="0"/>
              <a:t> </a:t>
            </a:r>
            <a:r>
              <a:rPr lang="en-US" dirty="0" err="1"/>
              <a:t>bagian</a:t>
            </a:r>
            <a:r>
              <a:rPr lang="en-US" dirty="0"/>
              <a:t> </a:t>
            </a:r>
            <a:r>
              <a:rPr lang="en-US" dirty="0" err="1"/>
              <a:t>yakni</a:t>
            </a:r>
            <a:r>
              <a:rPr lang="en-US" dirty="0"/>
              <a:t> </a:t>
            </a:r>
            <a:r>
              <a:rPr lang="en-US" i="1" dirty="0"/>
              <a:t>train, validation </a:t>
            </a:r>
            <a:r>
              <a:rPr lang="en-US" dirty="0"/>
              <a:t>dan </a:t>
            </a:r>
            <a:r>
              <a:rPr lang="en-US" i="1" dirty="0"/>
              <a:t>test</a:t>
            </a:r>
            <a:endParaRPr lang="en-US" dirty="0"/>
          </a:p>
        </p:txBody>
      </p:sp>
    </p:spTree>
    <p:extLst>
      <p:ext uri="{BB962C8B-B14F-4D97-AF65-F5344CB8AC3E}">
        <p14:creationId xmlns:p14="http://schemas.microsoft.com/office/powerpoint/2010/main" val="287867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C96EEA-344E-89D9-A84A-EB70A980834D}"/>
              </a:ext>
            </a:extLst>
          </p:cNvPr>
          <p:cNvSpPr>
            <a:spLocks noGrp="1"/>
          </p:cNvSpPr>
          <p:nvPr>
            <p:ph type="dt" sz="half" idx="2"/>
          </p:nvPr>
        </p:nvSpPr>
        <p:spPr/>
        <p:txBody>
          <a:bodyPr/>
          <a:lstStyle/>
          <a:p>
            <a:fld id="{DD9C8446-696E-6942-B6C8-CC9CAD0B34E0}" type="datetime1">
              <a:rPr lang="en-US" smtClean="0"/>
              <a:pPr/>
              <a:t>1/1/2023</a:t>
            </a:fld>
            <a:endParaRPr lang="en-US" dirty="0"/>
          </a:p>
        </p:txBody>
      </p:sp>
      <p:sp>
        <p:nvSpPr>
          <p:cNvPr id="5" name="Footer Placeholder 4">
            <a:extLst>
              <a:ext uri="{FF2B5EF4-FFF2-40B4-BE49-F238E27FC236}">
                <a16:creationId xmlns:a16="http://schemas.microsoft.com/office/drawing/2014/main" id="{D264B537-1F49-180F-52E6-12BA2371479F}"/>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AECA952-1E3E-3E8F-D13E-4FF3EDD55E6F}"/>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8" name="Picture 7">
            <a:extLst>
              <a:ext uri="{FF2B5EF4-FFF2-40B4-BE49-F238E27FC236}">
                <a16:creationId xmlns:a16="http://schemas.microsoft.com/office/drawing/2014/main" id="{71249D60-6CC6-6642-21FE-8721B93DAD49}"/>
              </a:ext>
            </a:extLst>
          </p:cNvPr>
          <p:cNvPicPr>
            <a:picLocks noChangeAspect="1"/>
          </p:cNvPicPr>
          <p:nvPr/>
        </p:nvPicPr>
        <p:blipFill rotWithShape="1">
          <a:blip r:embed="rId2"/>
          <a:srcRect l="50000" b="47828"/>
          <a:stretch/>
        </p:blipFill>
        <p:spPr>
          <a:xfrm>
            <a:off x="381000" y="1875585"/>
            <a:ext cx="5295900" cy="3106830"/>
          </a:xfrm>
          <a:prstGeom prst="rect">
            <a:avLst/>
          </a:prstGeom>
        </p:spPr>
      </p:pic>
      <p:pic>
        <p:nvPicPr>
          <p:cNvPr id="10" name="Picture 9">
            <a:extLst>
              <a:ext uri="{FF2B5EF4-FFF2-40B4-BE49-F238E27FC236}">
                <a16:creationId xmlns:a16="http://schemas.microsoft.com/office/drawing/2014/main" id="{08A8FF01-8453-11A2-B6D1-71DC19D157E8}"/>
              </a:ext>
            </a:extLst>
          </p:cNvPr>
          <p:cNvPicPr>
            <a:picLocks noChangeAspect="1"/>
          </p:cNvPicPr>
          <p:nvPr/>
        </p:nvPicPr>
        <p:blipFill rotWithShape="1">
          <a:blip r:embed="rId2"/>
          <a:srcRect l="50000" t="52172"/>
          <a:stretch/>
        </p:blipFill>
        <p:spPr>
          <a:xfrm>
            <a:off x="5824553" y="1875585"/>
            <a:ext cx="5776896" cy="3106830"/>
          </a:xfrm>
          <a:prstGeom prst="rect">
            <a:avLst/>
          </a:prstGeom>
        </p:spPr>
      </p:pic>
      <p:sp>
        <p:nvSpPr>
          <p:cNvPr id="12" name="Content Placeholder 3">
            <a:extLst>
              <a:ext uri="{FF2B5EF4-FFF2-40B4-BE49-F238E27FC236}">
                <a16:creationId xmlns:a16="http://schemas.microsoft.com/office/drawing/2014/main" id="{89618429-A3C9-16C5-F46D-CDBFEDF89839}"/>
              </a:ext>
            </a:extLst>
          </p:cNvPr>
          <p:cNvSpPr txBox="1">
            <a:spLocks/>
          </p:cNvSpPr>
          <p:nvPr/>
        </p:nvSpPr>
        <p:spPr>
          <a:xfrm>
            <a:off x="381000" y="5083955"/>
            <a:ext cx="6891020" cy="1042493"/>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DOWNSAMPLING</a:t>
            </a:r>
          </a:p>
          <a:p>
            <a:r>
              <a:rPr lang="en-US" dirty="0" err="1"/>
              <a:t>Melakukan</a:t>
            </a:r>
            <a:r>
              <a:rPr lang="en-US" dirty="0"/>
              <a:t> </a:t>
            </a:r>
            <a:r>
              <a:rPr lang="en-US" dirty="0" err="1"/>
              <a:t>downsampling</a:t>
            </a:r>
            <a:r>
              <a:rPr lang="en-US" dirty="0"/>
              <a:t> </a:t>
            </a:r>
            <a:r>
              <a:rPr lang="en-US" dirty="0" err="1"/>
              <a:t>penurunan</a:t>
            </a:r>
            <a:r>
              <a:rPr lang="en-US" dirty="0"/>
              <a:t> </a:t>
            </a:r>
            <a:r>
              <a:rPr lang="en-US" dirty="0" err="1"/>
              <a:t>ukuran</a:t>
            </a:r>
            <a:r>
              <a:rPr lang="en-US" dirty="0"/>
              <a:t> </a:t>
            </a:r>
            <a:r>
              <a:rPr lang="en-US" dirty="0" err="1"/>
              <a:t>gambar</a:t>
            </a:r>
            <a:r>
              <a:rPr lang="en-US" dirty="0"/>
              <a:t> </a:t>
            </a:r>
            <a:r>
              <a:rPr lang="en-US" dirty="0" err="1"/>
              <a:t>dengan</a:t>
            </a:r>
            <a:r>
              <a:rPr lang="en-US" dirty="0"/>
              <a:t> </a:t>
            </a:r>
            <a:r>
              <a:rPr lang="en-US" i="1" dirty="0"/>
              <a:t>Convolutional Layer </a:t>
            </a:r>
            <a:r>
              <a:rPr lang="en-US" dirty="0" err="1"/>
              <a:t>ketimbang</a:t>
            </a:r>
            <a:r>
              <a:rPr lang="en-US" dirty="0"/>
              <a:t> </a:t>
            </a:r>
            <a:r>
              <a:rPr lang="en-US" i="1" dirty="0"/>
              <a:t>Max Pooling layer</a:t>
            </a:r>
          </a:p>
        </p:txBody>
      </p:sp>
      <p:sp>
        <p:nvSpPr>
          <p:cNvPr id="9" name="Title 1">
            <a:extLst>
              <a:ext uri="{FF2B5EF4-FFF2-40B4-BE49-F238E27FC236}">
                <a16:creationId xmlns:a16="http://schemas.microsoft.com/office/drawing/2014/main" id="{F14CD1BE-E3D3-B51B-3079-AF55C8CFDBFE}"/>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i="1" dirty="0"/>
              <a:t>TRAINING</a:t>
            </a:r>
            <a:br>
              <a:rPr lang="en-US" i="1" dirty="0"/>
            </a:br>
            <a:r>
              <a:rPr lang="en-US" sz="2400" b="0" i="1" dirty="0"/>
              <a:t>Concept : Pooling and Convolutional Layer</a:t>
            </a:r>
            <a:endParaRPr lang="en-ID" b="0" i="1" dirty="0"/>
          </a:p>
        </p:txBody>
      </p:sp>
    </p:spTree>
    <p:extLst>
      <p:ext uri="{BB962C8B-B14F-4D97-AF65-F5344CB8AC3E}">
        <p14:creationId xmlns:p14="http://schemas.microsoft.com/office/powerpoint/2010/main" val="2389585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8" name="Content Placeholder 3">
            <a:extLst>
              <a:ext uri="{FF2B5EF4-FFF2-40B4-BE49-F238E27FC236}">
                <a16:creationId xmlns:a16="http://schemas.microsoft.com/office/drawing/2014/main" id="{EBFFF68F-9906-034A-C206-1DCBECCCD5B6}"/>
              </a:ext>
            </a:extLst>
          </p:cNvPr>
          <p:cNvSpPr txBox="1">
            <a:spLocks/>
          </p:cNvSpPr>
          <p:nvPr/>
        </p:nvSpPr>
        <p:spPr>
          <a:xfrm>
            <a:off x="2547995" y="5299015"/>
            <a:ext cx="6114675" cy="1042493"/>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DOWNSAMPLING</a:t>
            </a:r>
          </a:p>
          <a:p>
            <a:r>
              <a:rPr lang="en-US" dirty="0" err="1"/>
              <a:t>Melakukan</a:t>
            </a:r>
            <a:r>
              <a:rPr lang="en-US" dirty="0"/>
              <a:t> </a:t>
            </a:r>
            <a:r>
              <a:rPr lang="en-US" dirty="0" err="1"/>
              <a:t>downsampling</a:t>
            </a:r>
            <a:r>
              <a:rPr lang="en-US" dirty="0"/>
              <a:t> </a:t>
            </a:r>
            <a:r>
              <a:rPr lang="en-US" dirty="0" err="1"/>
              <a:t>penurunan</a:t>
            </a:r>
            <a:r>
              <a:rPr lang="en-US" dirty="0"/>
              <a:t> </a:t>
            </a:r>
            <a:r>
              <a:rPr lang="en-US" dirty="0" err="1"/>
              <a:t>ukuran</a:t>
            </a:r>
            <a:r>
              <a:rPr lang="en-US" dirty="0"/>
              <a:t> </a:t>
            </a:r>
            <a:r>
              <a:rPr lang="en-US" dirty="0" err="1"/>
              <a:t>gambar</a:t>
            </a:r>
            <a:r>
              <a:rPr lang="en-US" dirty="0"/>
              <a:t> </a:t>
            </a:r>
            <a:r>
              <a:rPr lang="en-US" dirty="0" err="1"/>
              <a:t>ke</a:t>
            </a:r>
            <a:r>
              <a:rPr lang="en-US" dirty="0"/>
              <a:t> </a:t>
            </a:r>
            <a:r>
              <a:rPr lang="en-US" dirty="0" err="1"/>
              <a:t>dalam</a:t>
            </a:r>
            <a:r>
              <a:rPr lang="en-US" dirty="0"/>
              <a:t> </a:t>
            </a:r>
            <a:r>
              <a:rPr lang="en-US" dirty="0" err="1"/>
              <a:t>tiga</a:t>
            </a:r>
            <a:r>
              <a:rPr lang="en-US" dirty="0"/>
              <a:t> </a:t>
            </a:r>
            <a:r>
              <a:rPr lang="en-US" dirty="0" err="1"/>
              <a:t>skala</a:t>
            </a:r>
            <a:r>
              <a:rPr lang="en-US" dirty="0"/>
              <a:t> </a:t>
            </a:r>
            <a:r>
              <a:rPr lang="en-US" dirty="0" err="1"/>
              <a:t>deteksi</a:t>
            </a:r>
            <a:endParaRPr lang="en-US" dirty="0"/>
          </a:p>
        </p:txBody>
      </p:sp>
      <p:pic>
        <p:nvPicPr>
          <p:cNvPr id="12" name="Picture 11">
            <a:extLst>
              <a:ext uri="{FF2B5EF4-FFF2-40B4-BE49-F238E27FC236}">
                <a16:creationId xmlns:a16="http://schemas.microsoft.com/office/drawing/2014/main" id="{F565342F-73FA-6273-73FA-081D20D52A19}"/>
              </a:ext>
            </a:extLst>
          </p:cNvPr>
          <p:cNvPicPr>
            <a:picLocks noChangeAspect="1"/>
          </p:cNvPicPr>
          <p:nvPr/>
        </p:nvPicPr>
        <p:blipFill rotWithShape="1">
          <a:blip r:embed="rId2"/>
          <a:srcRect l="7253" r="2999"/>
          <a:stretch/>
        </p:blipFill>
        <p:spPr>
          <a:xfrm>
            <a:off x="591036" y="1935163"/>
            <a:ext cx="2598739" cy="2717000"/>
          </a:xfrm>
          <a:prstGeom prst="rect">
            <a:avLst/>
          </a:prstGeom>
        </p:spPr>
      </p:pic>
      <p:cxnSp>
        <p:nvCxnSpPr>
          <p:cNvPr id="14" name="Straight Arrow Connector 13">
            <a:extLst>
              <a:ext uri="{FF2B5EF4-FFF2-40B4-BE49-F238E27FC236}">
                <a16:creationId xmlns:a16="http://schemas.microsoft.com/office/drawing/2014/main" id="{9437E4A8-D06E-AC1B-3DCE-C1A798E86319}"/>
              </a:ext>
            </a:extLst>
          </p:cNvPr>
          <p:cNvCxnSpPr>
            <a:cxnSpLocks/>
          </p:cNvCxnSpPr>
          <p:nvPr/>
        </p:nvCxnSpPr>
        <p:spPr>
          <a:xfrm>
            <a:off x="591038" y="4836160"/>
            <a:ext cx="25987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C100BC-E514-9078-B6FC-DF7FDCAB2520}"/>
              </a:ext>
            </a:extLst>
          </p:cNvPr>
          <p:cNvCxnSpPr>
            <a:cxnSpLocks/>
          </p:cNvCxnSpPr>
          <p:nvPr/>
        </p:nvCxnSpPr>
        <p:spPr>
          <a:xfrm>
            <a:off x="3352800" y="2057400"/>
            <a:ext cx="0" cy="252984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C9BDACA6-A18B-01FA-E52D-3A5AFAC47214}"/>
              </a:ext>
            </a:extLst>
          </p:cNvPr>
          <p:cNvSpPr txBox="1">
            <a:spLocks/>
          </p:cNvSpPr>
          <p:nvPr/>
        </p:nvSpPr>
        <p:spPr>
          <a:xfrm>
            <a:off x="414517" y="4933315"/>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416x416</a:t>
            </a:r>
            <a:endParaRPr lang="en-US" dirty="0"/>
          </a:p>
        </p:txBody>
      </p:sp>
      <p:pic>
        <p:nvPicPr>
          <p:cNvPr id="24" name="Picture 23">
            <a:extLst>
              <a:ext uri="{FF2B5EF4-FFF2-40B4-BE49-F238E27FC236}">
                <a16:creationId xmlns:a16="http://schemas.microsoft.com/office/drawing/2014/main" id="{E5BD4FCE-C275-D21A-5B32-1884A07FC078}"/>
              </a:ext>
            </a:extLst>
          </p:cNvPr>
          <p:cNvPicPr>
            <a:picLocks noChangeAspect="1"/>
          </p:cNvPicPr>
          <p:nvPr/>
        </p:nvPicPr>
        <p:blipFill rotWithShape="1">
          <a:blip r:embed="rId2"/>
          <a:srcRect l="7253" r="2999"/>
          <a:stretch/>
        </p:blipFill>
        <p:spPr>
          <a:xfrm>
            <a:off x="4329465" y="2698765"/>
            <a:ext cx="1212364" cy="1267535"/>
          </a:xfrm>
          <a:prstGeom prst="rect">
            <a:avLst/>
          </a:prstGeom>
        </p:spPr>
      </p:pic>
      <p:cxnSp>
        <p:nvCxnSpPr>
          <p:cNvPr id="25" name="Straight Arrow Connector 24">
            <a:extLst>
              <a:ext uri="{FF2B5EF4-FFF2-40B4-BE49-F238E27FC236}">
                <a16:creationId xmlns:a16="http://schemas.microsoft.com/office/drawing/2014/main" id="{28C15F78-51CE-E352-6766-42C401672115}"/>
              </a:ext>
            </a:extLst>
          </p:cNvPr>
          <p:cNvCxnSpPr>
            <a:cxnSpLocks/>
          </p:cNvCxnSpPr>
          <p:nvPr/>
        </p:nvCxnSpPr>
        <p:spPr>
          <a:xfrm>
            <a:off x="4329465" y="4036869"/>
            <a:ext cx="121236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40E8B-D20D-D7D7-81A6-7331291DD1D4}"/>
              </a:ext>
            </a:extLst>
          </p:cNvPr>
          <p:cNvCxnSpPr>
            <a:cxnSpLocks/>
          </p:cNvCxnSpPr>
          <p:nvPr/>
        </p:nvCxnSpPr>
        <p:spPr>
          <a:xfrm>
            <a:off x="5605333" y="2727256"/>
            <a:ext cx="0" cy="12390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735E689-C770-9C0C-8377-D3962AC767CB}"/>
              </a:ext>
            </a:extLst>
          </p:cNvPr>
          <p:cNvPicPr>
            <a:picLocks noChangeAspect="1"/>
          </p:cNvPicPr>
          <p:nvPr/>
        </p:nvPicPr>
        <p:blipFill rotWithShape="1">
          <a:blip r:embed="rId2"/>
          <a:srcRect l="7253" r="2999"/>
          <a:stretch/>
        </p:blipFill>
        <p:spPr>
          <a:xfrm>
            <a:off x="6486440" y="2698765"/>
            <a:ext cx="1699579" cy="1776922"/>
          </a:xfrm>
          <a:prstGeom prst="rect">
            <a:avLst/>
          </a:prstGeom>
        </p:spPr>
      </p:pic>
      <p:cxnSp>
        <p:nvCxnSpPr>
          <p:cNvPr id="33" name="Straight Arrow Connector 32">
            <a:extLst>
              <a:ext uri="{FF2B5EF4-FFF2-40B4-BE49-F238E27FC236}">
                <a16:creationId xmlns:a16="http://schemas.microsoft.com/office/drawing/2014/main" id="{7DD5B008-F1A3-F929-73D0-837F4EB3DE9C}"/>
              </a:ext>
            </a:extLst>
          </p:cNvPr>
          <p:cNvCxnSpPr>
            <a:cxnSpLocks/>
          </p:cNvCxnSpPr>
          <p:nvPr/>
        </p:nvCxnSpPr>
        <p:spPr>
          <a:xfrm>
            <a:off x="6486440" y="4577889"/>
            <a:ext cx="176354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6FCE5B-B42C-D5DD-A58C-EC15A0F1C580}"/>
              </a:ext>
            </a:extLst>
          </p:cNvPr>
          <p:cNvCxnSpPr>
            <a:cxnSpLocks/>
          </p:cNvCxnSpPr>
          <p:nvPr/>
        </p:nvCxnSpPr>
        <p:spPr>
          <a:xfrm>
            <a:off x="8349049" y="2727256"/>
            <a:ext cx="0" cy="17484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0163A2B-FC42-A8F7-7BAF-0B048D6D8C6B}"/>
              </a:ext>
            </a:extLst>
          </p:cNvPr>
          <p:cNvPicPr>
            <a:picLocks noChangeAspect="1"/>
          </p:cNvPicPr>
          <p:nvPr/>
        </p:nvPicPr>
        <p:blipFill rotWithShape="1">
          <a:blip r:embed="rId2"/>
          <a:srcRect l="7253" r="2999"/>
          <a:stretch/>
        </p:blipFill>
        <p:spPr>
          <a:xfrm>
            <a:off x="8911756" y="2701856"/>
            <a:ext cx="2186281" cy="2285772"/>
          </a:xfrm>
          <a:prstGeom prst="rect">
            <a:avLst/>
          </a:prstGeom>
        </p:spPr>
      </p:pic>
      <p:cxnSp>
        <p:nvCxnSpPr>
          <p:cNvPr id="38" name="Straight Arrow Connector 37">
            <a:extLst>
              <a:ext uri="{FF2B5EF4-FFF2-40B4-BE49-F238E27FC236}">
                <a16:creationId xmlns:a16="http://schemas.microsoft.com/office/drawing/2014/main" id="{371DC103-A086-8180-94FB-AD8E5CB32D4C}"/>
              </a:ext>
            </a:extLst>
          </p:cNvPr>
          <p:cNvCxnSpPr>
            <a:cxnSpLocks/>
          </p:cNvCxnSpPr>
          <p:nvPr/>
        </p:nvCxnSpPr>
        <p:spPr>
          <a:xfrm>
            <a:off x="8911756" y="5095330"/>
            <a:ext cx="218628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1A7200-3D63-BD93-D09E-76CBB68FA245}"/>
              </a:ext>
            </a:extLst>
          </p:cNvPr>
          <p:cNvCxnSpPr>
            <a:cxnSpLocks/>
          </p:cNvCxnSpPr>
          <p:nvPr/>
        </p:nvCxnSpPr>
        <p:spPr>
          <a:xfrm>
            <a:off x="11242017" y="2832549"/>
            <a:ext cx="0" cy="210385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4240476-E2B9-F713-9B28-F53B88037DF0}"/>
              </a:ext>
            </a:extLst>
          </p:cNvPr>
          <p:cNvCxnSpPr>
            <a:cxnSpLocks/>
            <a:endCxn id="37" idx="0"/>
          </p:cNvCxnSpPr>
          <p:nvPr/>
        </p:nvCxnSpPr>
        <p:spPr>
          <a:xfrm>
            <a:off x="7336230" y="2060858"/>
            <a:ext cx="2668667" cy="64099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3AC50F-0C5D-9754-2FA2-961E087DDA94}"/>
              </a:ext>
            </a:extLst>
          </p:cNvPr>
          <p:cNvCxnSpPr>
            <a:cxnSpLocks/>
            <a:endCxn id="32" idx="0"/>
          </p:cNvCxnSpPr>
          <p:nvPr/>
        </p:nvCxnSpPr>
        <p:spPr>
          <a:xfrm>
            <a:off x="4935647" y="2057399"/>
            <a:ext cx="2400583" cy="64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094894E-64AD-E9AC-7851-8A7CAA4AA054}"/>
              </a:ext>
            </a:extLst>
          </p:cNvPr>
          <p:cNvCxnSpPr>
            <a:endCxn id="24" idx="0"/>
          </p:cNvCxnSpPr>
          <p:nvPr/>
        </p:nvCxnSpPr>
        <p:spPr>
          <a:xfrm>
            <a:off x="3432265" y="2057399"/>
            <a:ext cx="1503382" cy="64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8D4C2131-CF07-13D7-F14D-C0AB9195CFDF}"/>
              </a:ext>
            </a:extLst>
          </p:cNvPr>
          <p:cNvSpPr txBox="1">
            <a:spLocks/>
          </p:cNvSpPr>
          <p:nvPr/>
        </p:nvSpPr>
        <p:spPr>
          <a:xfrm>
            <a:off x="3582049" y="4073178"/>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13x13</a:t>
            </a:r>
            <a:endParaRPr lang="en-US" dirty="0"/>
          </a:p>
        </p:txBody>
      </p:sp>
      <p:sp>
        <p:nvSpPr>
          <p:cNvPr id="7" name="Content Placeholder 3">
            <a:extLst>
              <a:ext uri="{FF2B5EF4-FFF2-40B4-BE49-F238E27FC236}">
                <a16:creationId xmlns:a16="http://schemas.microsoft.com/office/drawing/2014/main" id="{6F67D9A4-D4BC-B947-9A36-6E0A53FD37D1}"/>
              </a:ext>
            </a:extLst>
          </p:cNvPr>
          <p:cNvSpPr txBox="1">
            <a:spLocks/>
          </p:cNvSpPr>
          <p:nvPr/>
        </p:nvSpPr>
        <p:spPr>
          <a:xfrm>
            <a:off x="6007365" y="4720030"/>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26x26</a:t>
            </a:r>
            <a:endParaRPr lang="en-US" dirty="0"/>
          </a:p>
        </p:txBody>
      </p:sp>
      <p:sp>
        <p:nvSpPr>
          <p:cNvPr id="9" name="Content Placeholder 3">
            <a:extLst>
              <a:ext uri="{FF2B5EF4-FFF2-40B4-BE49-F238E27FC236}">
                <a16:creationId xmlns:a16="http://schemas.microsoft.com/office/drawing/2014/main" id="{32F50C84-215D-2EFE-5157-73D9F82EE6EC}"/>
              </a:ext>
            </a:extLst>
          </p:cNvPr>
          <p:cNvSpPr txBox="1">
            <a:spLocks/>
          </p:cNvSpPr>
          <p:nvPr/>
        </p:nvSpPr>
        <p:spPr>
          <a:xfrm>
            <a:off x="9035741" y="5092239"/>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52x52</a:t>
            </a:r>
            <a:endParaRPr lang="en-US" dirty="0"/>
          </a:p>
        </p:txBody>
      </p:sp>
      <p:sp>
        <p:nvSpPr>
          <p:cNvPr id="13" name="Content Placeholder 3">
            <a:extLst>
              <a:ext uri="{FF2B5EF4-FFF2-40B4-BE49-F238E27FC236}">
                <a16:creationId xmlns:a16="http://schemas.microsoft.com/office/drawing/2014/main" id="{155AEE89-1C3E-A2F8-615B-35C9439114E5}"/>
              </a:ext>
            </a:extLst>
          </p:cNvPr>
          <p:cNvSpPr txBox="1">
            <a:spLocks/>
          </p:cNvSpPr>
          <p:nvPr/>
        </p:nvSpPr>
        <p:spPr>
          <a:xfrm>
            <a:off x="5064779" y="2177965"/>
            <a:ext cx="1894821"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181, </a:t>
            </a:r>
            <a:r>
              <a:rPr lang="en-US" dirty="0"/>
              <a:t>Stride 32</a:t>
            </a:r>
          </a:p>
        </p:txBody>
      </p:sp>
      <p:sp>
        <p:nvSpPr>
          <p:cNvPr id="16" name="Content Placeholder 3">
            <a:extLst>
              <a:ext uri="{FF2B5EF4-FFF2-40B4-BE49-F238E27FC236}">
                <a16:creationId xmlns:a16="http://schemas.microsoft.com/office/drawing/2014/main" id="{172F402D-5C01-0B1A-F931-9417BDCC7C1D}"/>
              </a:ext>
            </a:extLst>
          </p:cNvPr>
          <p:cNvSpPr txBox="1">
            <a:spLocks/>
          </p:cNvSpPr>
          <p:nvPr/>
        </p:nvSpPr>
        <p:spPr>
          <a:xfrm>
            <a:off x="7401638" y="2152966"/>
            <a:ext cx="1894821"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192, </a:t>
            </a:r>
            <a:r>
              <a:rPr lang="en-US" dirty="0"/>
              <a:t>Stride 16</a:t>
            </a:r>
          </a:p>
        </p:txBody>
      </p:sp>
      <p:sp>
        <p:nvSpPr>
          <p:cNvPr id="18" name="Content Placeholder 3">
            <a:extLst>
              <a:ext uri="{FF2B5EF4-FFF2-40B4-BE49-F238E27FC236}">
                <a16:creationId xmlns:a16="http://schemas.microsoft.com/office/drawing/2014/main" id="{C75F3E0E-B148-E811-0F98-38A156FE5618}"/>
              </a:ext>
            </a:extLst>
          </p:cNvPr>
          <p:cNvSpPr txBox="1">
            <a:spLocks/>
          </p:cNvSpPr>
          <p:nvPr/>
        </p:nvSpPr>
        <p:spPr>
          <a:xfrm>
            <a:off x="10117813" y="2117218"/>
            <a:ext cx="1657724"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203, </a:t>
            </a:r>
            <a:r>
              <a:rPr lang="en-US" dirty="0"/>
              <a:t>Stride 8</a:t>
            </a:r>
          </a:p>
        </p:txBody>
      </p:sp>
      <p:sp>
        <p:nvSpPr>
          <p:cNvPr id="15" name="Title 1">
            <a:extLst>
              <a:ext uri="{FF2B5EF4-FFF2-40B4-BE49-F238E27FC236}">
                <a16:creationId xmlns:a16="http://schemas.microsoft.com/office/drawing/2014/main" id="{2684EEBF-EEFE-162E-1C3C-D7C6BD0F39CC}"/>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i="1" dirty="0"/>
              <a:t>TRAINING</a:t>
            </a:r>
            <a:br>
              <a:rPr lang="en-US" i="1" dirty="0"/>
            </a:br>
            <a:r>
              <a:rPr lang="en-US" sz="2400" b="0" i="1" dirty="0"/>
              <a:t>Concept : </a:t>
            </a:r>
            <a:r>
              <a:rPr lang="en-US" sz="2400" b="0" i="1" dirty="0" err="1"/>
              <a:t>Downsampling</a:t>
            </a:r>
            <a:endParaRPr lang="en-ID" b="0" i="1" dirty="0"/>
          </a:p>
        </p:txBody>
      </p:sp>
    </p:spTree>
    <p:extLst>
      <p:ext uri="{BB962C8B-B14F-4D97-AF65-F5344CB8AC3E}">
        <p14:creationId xmlns:p14="http://schemas.microsoft.com/office/powerpoint/2010/main" val="420570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19" name="Picture 18">
            <a:extLst>
              <a:ext uri="{FF2B5EF4-FFF2-40B4-BE49-F238E27FC236}">
                <a16:creationId xmlns:a16="http://schemas.microsoft.com/office/drawing/2014/main" id="{E3745946-6B2D-FBCA-DE0D-4B3946132515}"/>
              </a:ext>
            </a:extLst>
          </p:cNvPr>
          <p:cNvPicPr>
            <a:picLocks noChangeAspect="1"/>
          </p:cNvPicPr>
          <p:nvPr/>
        </p:nvPicPr>
        <p:blipFill rotWithShape="1">
          <a:blip r:embed="rId2"/>
          <a:srcRect l="14565" t="4855" r="26344" b="61965"/>
          <a:stretch/>
        </p:blipFill>
        <p:spPr>
          <a:xfrm>
            <a:off x="5244304" y="4413173"/>
            <a:ext cx="1788757" cy="1576459"/>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69C2C1-9859-6B1C-4F7E-8D4CD55F1F8A}"/>
                  </a:ext>
                </a:extLst>
              </p:cNvPr>
              <p:cNvSpPr txBox="1"/>
              <p:nvPr/>
            </p:nvSpPr>
            <p:spPr>
              <a:xfrm>
                <a:off x="6613700" y="1527767"/>
                <a:ext cx="2154433" cy="209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𝑦</m:t>
                      </m:r>
                      <m:r>
                        <a:rPr lang="en-ID" i="0">
                          <a:latin typeface="Cambria Math" panose="02040503050406030204" pitchFamily="18" charset="0"/>
                        </a:rPr>
                        <m:t>= </m:t>
                      </m:r>
                      <m:d>
                        <m:dPr>
                          <m:begChr m:val="["/>
                          <m:endChr m:val="]"/>
                          <m:ctrlPr>
                            <a:rPr lang="en-ID" i="1">
                              <a:solidFill>
                                <a:srgbClr val="836967"/>
                              </a:solidFill>
                              <a:latin typeface="Cambria Math" panose="02040503050406030204" pitchFamily="18" charset="0"/>
                            </a:rPr>
                          </m:ctrlPr>
                        </m:dP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𝜌</m:t>
                                    </m:r>
                                  </m:e>
                                  <m:sub>
                                    <m:r>
                                      <a:rPr lang="en-ID" i="1">
                                        <a:latin typeface="Cambria Math" panose="02040503050406030204" pitchFamily="18" charset="0"/>
                                      </a:rPr>
                                      <m:t>𝑐</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𝑥</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𝑦</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h</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𝑤</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0">
                                                    <a:latin typeface="Cambria Math" panose="02040503050406030204" pitchFamily="18" charset="0"/>
                                                  </a:rPr>
                                                  <m:t>1</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r>
                                                    <a:rPr lang="en-ID" i="0">
                                                      <a:latin typeface="Cambria Math" panose="02040503050406030204" pitchFamily="18" charset="0"/>
                                                    </a:rPr>
                                                    <m:t>…</m:t>
                                                  </m:r>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𝑛</m:t>
                                                      </m:r>
                                                    </m:sub>
                                                  </m:sSub>
                                                </m:e>
                                              </m:mr>
                                            </m:m>
                                          </m:e>
                                        </m:mr>
                                      </m:m>
                                    </m:e>
                                  </m:mr>
                                </m:m>
                              </m:e>
                            </m:mr>
                          </m:m>
                        </m:e>
                      </m:d>
                    </m:oMath>
                  </m:oMathPara>
                </a14:m>
                <a:endParaRPr lang="en-ID" dirty="0"/>
              </a:p>
            </p:txBody>
          </p:sp>
        </mc:Choice>
        <mc:Fallback xmlns="">
          <p:sp>
            <p:nvSpPr>
              <p:cNvPr id="28" name="TextBox 27">
                <a:extLst>
                  <a:ext uri="{FF2B5EF4-FFF2-40B4-BE49-F238E27FC236}">
                    <a16:creationId xmlns:a16="http://schemas.microsoft.com/office/drawing/2014/main" id="{4369C2C1-9859-6B1C-4F7E-8D4CD55F1F8A}"/>
                  </a:ext>
                </a:extLst>
              </p:cNvPr>
              <p:cNvSpPr txBox="1">
                <a:spLocks noRot="1" noChangeAspect="1" noMove="1" noResize="1" noEditPoints="1" noAdjustHandles="1" noChangeArrowheads="1" noChangeShapeType="1" noTextEdit="1"/>
              </p:cNvSpPr>
              <p:nvPr/>
            </p:nvSpPr>
            <p:spPr>
              <a:xfrm>
                <a:off x="6613700" y="1527767"/>
                <a:ext cx="2154433" cy="2093450"/>
              </a:xfrm>
              <a:prstGeom prst="rect">
                <a:avLst/>
              </a:prstGeom>
              <a:blipFill>
                <a:blip r:embed="rId3"/>
                <a:stretch>
                  <a:fillRect/>
                </a:stretch>
              </a:blipFill>
            </p:spPr>
            <p:txBody>
              <a:bodyPr/>
              <a:lstStyle/>
              <a:p>
                <a:r>
                  <a:rPr lang="en-ID">
                    <a:noFill/>
                  </a:rPr>
                  <a:t> </a:t>
                </a:r>
              </a:p>
            </p:txBody>
          </p:sp>
        </mc:Fallback>
      </mc:AlternateContent>
      <p:sp>
        <p:nvSpPr>
          <p:cNvPr id="30" name="Content Placeholder 3">
            <a:extLst>
              <a:ext uri="{FF2B5EF4-FFF2-40B4-BE49-F238E27FC236}">
                <a16:creationId xmlns:a16="http://schemas.microsoft.com/office/drawing/2014/main" id="{94A66B74-C17E-5F61-F473-4331F87ECF47}"/>
              </a:ext>
            </a:extLst>
          </p:cNvPr>
          <p:cNvSpPr txBox="1">
            <a:spLocks/>
          </p:cNvSpPr>
          <p:nvPr/>
        </p:nvSpPr>
        <p:spPr>
          <a:xfrm>
            <a:off x="8331170" y="1601663"/>
            <a:ext cx="3110408" cy="1937169"/>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 * (5+c))</a:t>
            </a:r>
          </a:p>
          <a:p>
            <a:r>
              <a:rPr lang="en-US" dirty="0"/>
              <a:t>b = 3 </a:t>
            </a:r>
          </a:p>
          <a:p>
            <a:r>
              <a:rPr lang="en-US" dirty="0"/>
              <a:t>c = 2</a:t>
            </a:r>
          </a:p>
          <a:p>
            <a:r>
              <a:rPr lang="en-US" dirty="0"/>
              <a:t>(b * (5+c)) = (3 * (5 + 2)) </a:t>
            </a:r>
          </a:p>
          <a:p>
            <a:r>
              <a:rPr lang="en-US" dirty="0"/>
              <a:t>(b * (5+c)) = 21 </a:t>
            </a:r>
          </a:p>
          <a:p>
            <a:endParaRPr lang="en-US" dirty="0"/>
          </a:p>
          <a:p>
            <a:endParaRPr lang="en-US" dirty="0"/>
          </a:p>
        </p:txBody>
      </p:sp>
      <p:sp>
        <p:nvSpPr>
          <p:cNvPr id="40" name="Content Placeholder 3">
            <a:extLst>
              <a:ext uri="{FF2B5EF4-FFF2-40B4-BE49-F238E27FC236}">
                <a16:creationId xmlns:a16="http://schemas.microsoft.com/office/drawing/2014/main" id="{E65620E2-567F-5D96-D8CC-1DD94BD42B11}"/>
              </a:ext>
            </a:extLst>
          </p:cNvPr>
          <p:cNvSpPr txBox="1">
            <a:spLocks/>
          </p:cNvSpPr>
          <p:nvPr/>
        </p:nvSpPr>
        <p:spPr>
          <a:xfrm>
            <a:off x="5122919" y="4086233"/>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( 13 x 13 x 21 )</a:t>
            </a:r>
          </a:p>
        </p:txBody>
      </p:sp>
      <p:pic>
        <p:nvPicPr>
          <p:cNvPr id="3" name="Picture 2">
            <a:extLst>
              <a:ext uri="{FF2B5EF4-FFF2-40B4-BE49-F238E27FC236}">
                <a16:creationId xmlns:a16="http://schemas.microsoft.com/office/drawing/2014/main" id="{FCB822B0-3F62-2004-F361-81D8A65FCEC5}"/>
              </a:ext>
            </a:extLst>
          </p:cNvPr>
          <p:cNvPicPr>
            <a:picLocks noChangeAspect="1"/>
          </p:cNvPicPr>
          <p:nvPr/>
        </p:nvPicPr>
        <p:blipFill rotWithShape="1">
          <a:blip r:embed="rId2"/>
          <a:srcRect l="14565" t="39881" r="26344" b="32219"/>
          <a:stretch/>
        </p:blipFill>
        <p:spPr>
          <a:xfrm>
            <a:off x="7204023" y="4632194"/>
            <a:ext cx="1883911" cy="1396077"/>
          </a:xfrm>
          <a:prstGeom prst="rect">
            <a:avLst/>
          </a:prstGeom>
        </p:spPr>
      </p:pic>
      <p:pic>
        <p:nvPicPr>
          <p:cNvPr id="7" name="Picture 6">
            <a:extLst>
              <a:ext uri="{FF2B5EF4-FFF2-40B4-BE49-F238E27FC236}">
                <a16:creationId xmlns:a16="http://schemas.microsoft.com/office/drawing/2014/main" id="{14ABC923-677F-BFF7-5229-A386066949A9}"/>
              </a:ext>
            </a:extLst>
          </p:cNvPr>
          <p:cNvPicPr>
            <a:picLocks noChangeAspect="1"/>
          </p:cNvPicPr>
          <p:nvPr/>
        </p:nvPicPr>
        <p:blipFill rotWithShape="1">
          <a:blip r:embed="rId2"/>
          <a:srcRect l="14565" t="72538" r="26344"/>
          <a:stretch/>
        </p:blipFill>
        <p:spPr>
          <a:xfrm>
            <a:off x="9015995" y="4599850"/>
            <a:ext cx="2331374" cy="1700539"/>
          </a:xfrm>
          <a:prstGeom prst="rect">
            <a:avLst/>
          </a:prstGeom>
        </p:spPr>
      </p:pic>
      <p:sp>
        <p:nvSpPr>
          <p:cNvPr id="8" name="Content Placeholder 3">
            <a:extLst>
              <a:ext uri="{FF2B5EF4-FFF2-40B4-BE49-F238E27FC236}">
                <a16:creationId xmlns:a16="http://schemas.microsoft.com/office/drawing/2014/main" id="{78C889AF-57F3-6EB1-5FF9-E72F01EABFA1}"/>
              </a:ext>
            </a:extLst>
          </p:cNvPr>
          <p:cNvSpPr txBox="1">
            <a:spLocks/>
          </p:cNvSpPr>
          <p:nvPr/>
        </p:nvSpPr>
        <p:spPr>
          <a:xfrm>
            <a:off x="7204023" y="4127822"/>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( 26 x 26 x 21 )</a:t>
            </a:r>
          </a:p>
        </p:txBody>
      </p:sp>
      <p:sp>
        <p:nvSpPr>
          <p:cNvPr id="9" name="Content Placeholder 3">
            <a:extLst>
              <a:ext uri="{FF2B5EF4-FFF2-40B4-BE49-F238E27FC236}">
                <a16:creationId xmlns:a16="http://schemas.microsoft.com/office/drawing/2014/main" id="{6DBFB267-3A5C-2D0E-0C67-6A224060AA2D}"/>
              </a:ext>
            </a:extLst>
          </p:cNvPr>
          <p:cNvSpPr txBox="1">
            <a:spLocks/>
          </p:cNvSpPr>
          <p:nvPr/>
        </p:nvSpPr>
        <p:spPr>
          <a:xfrm>
            <a:off x="9258897" y="4115057"/>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( 52 x 52 x 21 )</a:t>
            </a:r>
          </a:p>
        </p:txBody>
      </p:sp>
      <p:pic>
        <p:nvPicPr>
          <p:cNvPr id="16" name="Picture 15">
            <a:extLst>
              <a:ext uri="{FF2B5EF4-FFF2-40B4-BE49-F238E27FC236}">
                <a16:creationId xmlns:a16="http://schemas.microsoft.com/office/drawing/2014/main" id="{DB7FF7FD-3A4C-BE88-29AF-38A703DA572B}"/>
              </a:ext>
            </a:extLst>
          </p:cNvPr>
          <p:cNvPicPr>
            <a:picLocks noChangeAspect="1"/>
          </p:cNvPicPr>
          <p:nvPr/>
        </p:nvPicPr>
        <p:blipFill rotWithShape="1">
          <a:blip r:embed="rId4"/>
          <a:srcRect l="1610" r="48752" b="12659"/>
          <a:stretch/>
        </p:blipFill>
        <p:spPr>
          <a:xfrm>
            <a:off x="3123120" y="1656976"/>
            <a:ext cx="2117418" cy="2094411"/>
          </a:xfrm>
          <a:prstGeom prst="rect">
            <a:avLst/>
          </a:prstGeom>
        </p:spPr>
      </p:pic>
      <p:pic>
        <p:nvPicPr>
          <p:cNvPr id="18" name="Picture 17">
            <a:extLst>
              <a:ext uri="{FF2B5EF4-FFF2-40B4-BE49-F238E27FC236}">
                <a16:creationId xmlns:a16="http://schemas.microsoft.com/office/drawing/2014/main" id="{4311E9F3-0329-9F18-4377-8734C5FDE685}"/>
              </a:ext>
            </a:extLst>
          </p:cNvPr>
          <p:cNvPicPr>
            <a:picLocks noChangeAspect="1"/>
          </p:cNvPicPr>
          <p:nvPr/>
        </p:nvPicPr>
        <p:blipFill rotWithShape="1">
          <a:blip r:embed="rId4"/>
          <a:srcRect l="68309" t="20885" r="6535" b="25360"/>
          <a:stretch/>
        </p:blipFill>
        <p:spPr>
          <a:xfrm rot="16200000">
            <a:off x="5529842" y="2154240"/>
            <a:ext cx="1434849" cy="1723478"/>
          </a:xfrm>
          <a:prstGeom prst="rect">
            <a:avLst/>
          </a:prstGeom>
        </p:spPr>
      </p:pic>
      <p:pic>
        <p:nvPicPr>
          <p:cNvPr id="24" name="Picture 23">
            <a:extLst>
              <a:ext uri="{FF2B5EF4-FFF2-40B4-BE49-F238E27FC236}">
                <a16:creationId xmlns:a16="http://schemas.microsoft.com/office/drawing/2014/main" id="{E7794EC2-26C5-3201-B9E5-9FF6B30797BF}"/>
              </a:ext>
            </a:extLst>
          </p:cNvPr>
          <p:cNvPicPr>
            <a:picLocks noChangeAspect="1"/>
          </p:cNvPicPr>
          <p:nvPr/>
        </p:nvPicPr>
        <p:blipFill rotWithShape="1">
          <a:blip r:embed="rId4"/>
          <a:srcRect l="68309" t="71650" r="6535" b="14027"/>
          <a:stretch/>
        </p:blipFill>
        <p:spPr>
          <a:xfrm>
            <a:off x="5342209" y="1625302"/>
            <a:ext cx="1073145" cy="343457"/>
          </a:xfrm>
          <a:prstGeom prst="rect">
            <a:avLst/>
          </a:prstGeom>
        </p:spPr>
      </p:pic>
      <p:pic>
        <p:nvPicPr>
          <p:cNvPr id="26" name="Picture 25">
            <a:extLst>
              <a:ext uri="{FF2B5EF4-FFF2-40B4-BE49-F238E27FC236}">
                <a16:creationId xmlns:a16="http://schemas.microsoft.com/office/drawing/2014/main" id="{0EAAFEA4-0EDF-F7BA-B045-D2BD16B880DC}"/>
              </a:ext>
            </a:extLst>
          </p:cNvPr>
          <p:cNvPicPr>
            <a:picLocks noChangeAspect="1"/>
          </p:cNvPicPr>
          <p:nvPr/>
        </p:nvPicPr>
        <p:blipFill rotWithShape="1">
          <a:blip r:embed="rId5"/>
          <a:srcRect t="3931"/>
          <a:stretch/>
        </p:blipFill>
        <p:spPr>
          <a:xfrm>
            <a:off x="655336" y="1706563"/>
            <a:ext cx="2520668" cy="3305453"/>
          </a:xfrm>
          <a:prstGeom prst="rect">
            <a:avLst/>
          </a:prstGeom>
        </p:spPr>
      </p:pic>
      <p:sp>
        <p:nvSpPr>
          <p:cNvPr id="13" name="Title 1">
            <a:extLst>
              <a:ext uri="{FF2B5EF4-FFF2-40B4-BE49-F238E27FC236}">
                <a16:creationId xmlns:a16="http://schemas.microsoft.com/office/drawing/2014/main" id="{B6D08C25-B2D1-E14E-238F-FB43763B61A0}"/>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TRAINING</a:t>
            </a:r>
            <a:br>
              <a:rPr lang="en-US" dirty="0"/>
            </a:br>
            <a:r>
              <a:rPr lang="en-US" sz="2400" b="0" i="1" dirty="0"/>
              <a:t>Concept : Grid Cells and Bounding Boxes</a:t>
            </a:r>
            <a:endParaRPr lang="en-ID" b="0" i="1" dirty="0"/>
          </a:p>
        </p:txBody>
      </p:sp>
    </p:spTree>
    <p:extLst>
      <p:ext uri="{BB962C8B-B14F-4D97-AF65-F5344CB8AC3E}">
        <p14:creationId xmlns:p14="http://schemas.microsoft.com/office/powerpoint/2010/main" val="131911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C88F-8882-F437-DE68-867F2C6E9934}"/>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BD748F28-CA2A-3FED-1CF4-9E8C18183BCB}"/>
              </a:ext>
            </a:extLst>
          </p:cNvPr>
          <p:cNvSpPr>
            <a:spLocks noGrp="1"/>
          </p:cNvSpPr>
          <p:nvPr>
            <p:ph type="dt" sz="half" idx="2"/>
          </p:nvPr>
        </p:nvSpPr>
        <p:spPr/>
        <p:txBody>
          <a:bodyPr/>
          <a:lstStyle/>
          <a:p>
            <a:fld id="{8CE9AC2A-20AD-8C48-B5EB-B5322BDBCDEE}" type="datetime1">
              <a:rPr lang="en-US" smtClean="0"/>
              <a:pPr/>
              <a:t>1/1/2023</a:t>
            </a:fld>
            <a:endParaRPr lang="en-US" dirty="0"/>
          </a:p>
        </p:txBody>
      </p:sp>
      <p:sp>
        <p:nvSpPr>
          <p:cNvPr id="5" name="Footer Placeholder 4">
            <a:extLst>
              <a:ext uri="{FF2B5EF4-FFF2-40B4-BE49-F238E27FC236}">
                <a16:creationId xmlns:a16="http://schemas.microsoft.com/office/drawing/2014/main" id="{7536363F-650D-D412-9559-B5E828FF584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B2365-1C3A-0CC3-6F8D-836C4BB3A9E2}"/>
              </a:ext>
            </a:extLst>
          </p:cNvPr>
          <p:cNvSpPr>
            <a:spLocks noGrp="1"/>
          </p:cNvSpPr>
          <p:nvPr>
            <p:ph type="sldNum" sz="quarter" idx="4"/>
          </p:nvPr>
        </p:nvSpPr>
        <p:spPr/>
        <p:txBody>
          <a:bodyPr/>
          <a:lstStyle/>
          <a:p>
            <a:fld id="{294A09A9-5501-47C1-A89A-A340965A2BE2}" type="slidenum">
              <a:rPr lang="en-US" smtClean="0"/>
              <a:pPr/>
              <a:t>19</a:t>
            </a:fld>
            <a:endParaRPr lang="en-US" dirty="0"/>
          </a:p>
        </p:txBody>
      </p:sp>
      <p:pic>
        <p:nvPicPr>
          <p:cNvPr id="10" name="Picture 9">
            <a:extLst>
              <a:ext uri="{FF2B5EF4-FFF2-40B4-BE49-F238E27FC236}">
                <a16:creationId xmlns:a16="http://schemas.microsoft.com/office/drawing/2014/main" id="{F7F5F2B3-32E2-58FB-A162-D439DFF3E956}"/>
              </a:ext>
            </a:extLst>
          </p:cNvPr>
          <p:cNvPicPr>
            <a:picLocks noChangeAspect="1"/>
          </p:cNvPicPr>
          <p:nvPr/>
        </p:nvPicPr>
        <p:blipFill rotWithShape="1">
          <a:blip r:embed="rId2"/>
          <a:srcRect t="3931"/>
          <a:stretch/>
        </p:blipFill>
        <p:spPr>
          <a:xfrm>
            <a:off x="246743" y="1763305"/>
            <a:ext cx="3423277" cy="4489080"/>
          </a:xfrm>
          <a:prstGeom prst="rect">
            <a:avLst/>
          </a:prstGeom>
        </p:spPr>
      </p:pic>
      <p:sp>
        <p:nvSpPr>
          <p:cNvPr id="12" name="Content Placeholder 3">
            <a:extLst>
              <a:ext uri="{FF2B5EF4-FFF2-40B4-BE49-F238E27FC236}">
                <a16:creationId xmlns:a16="http://schemas.microsoft.com/office/drawing/2014/main" id="{58ACB4D3-475E-A681-51AE-083CFCE97736}"/>
              </a:ext>
            </a:extLst>
          </p:cNvPr>
          <p:cNvSpPr txBox="1">
            <a:spLocks/>
          </p:cNvSpPr>
          <p:nvPr/>
        </p:nvSpPr>
        <p:spPr>
          <a:xfrm>
            <a:off x="2890342" y="1918690"/>
            <a:ext cx="2683143" cy="1852279"/>
          </a:xfrm>
          <a:prstGeom prst="rect">
            <a:avLst/>
          </a:prstGeom>
          <a:ln>
            <a:noFill/>
          </a:ln>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Total BB Prediction</a:t>
            </a:r>
          </a:p>
          <a:p>
            <a:r>
              <a:rPr lang="en-US" dirty="0"/>
              <a:t>13x13x3 = 507</a:t>
            </a:r>
          </a:p>
          <a:p>
            <a:r>
              <a:rPr lang="en-US" dirty="0"/>
              <a:t>26x26x3 = 2028</a:t>
            </a:r>
          </a:p>
          <a:p>
            <a:r>
              <a:rPr lang="en-US" dirty="0"/>
              <a:t>52x52x3 = 8112</a:t>
            </a:r>
          </a:p>
          <a:p>
            <a:r>
              <a:rPr lang="en-US" dirty="0"/>
              <a:t>Total : 10647</a:t>
            </a:r>
          </a:p>
        </p:txBody>
      </p:sp>
      <p:pic>
        <p:nvPicPr>
          <p:cNvPr id="18" name="Picture 17">
            <a:extLst>
              <a:ext uri="{FF2B5EF4-FFF2-40B4-BE49-F238E27FC236}">
                <a16:creationId xmlns:a16="http://schemas.microsoft.com/office/drawing/2014/main" id="{A0162B62-AA7B-55B6-BB8D-F3F3C463C029}"/>
              </a:ext>
            </a:extLst>
          </p:cNvPr>
          <p:cNvPicPr>
            <a:picLocks noChangeAspect="1"/>
          </p:cNvPicPr>
          <p:nvPr/>
        </p:nvPicPr>
        <p:blipFill rotWithShape="1">
          <a:blip r:embed="rId3"/>
          <a:srcRect l="34773" t="53508" r="37459" b="4913"/>
          <a:stretch/>
        </p:blipFill>
        <p:spPr>
          <a:xfrm>
            <a:off x="5475809" y="1688311"/>
            <a:ext cx="2285416" cy="228658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FAB2D8B-A174-D919-BF47-F91D689653B2}"/>
                  </a:ext>
                </a:extLst>
              </p:cNvPr>
              <p:cNvSpPr txBox="1"/>
              <p:nvPr/>
            </p:nvSpPr>
            <p:spPr>
              <a:xfrm>
                <a:off x="7727369" y="1496360"/>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a:latin typeface="Cambria Math" panose="02040503050406030204" pitchFamily="18" charset="0"/>
                            </a:rPr>
                            <m:t>1</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m:t>
                              </m:r>
                            </m:e>
                            <m:e>
                              <m:sSub>
                                <m:sSubPr>
                                  <m:ctrlPr>
                                    <a:rPr lang="en-ID" sz="2000" i="1" smtClean="0">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b="0" i="1" smtClean="0">
                                      <a:latin typeface="Cambria Math" panose="02040503050406030204" pitchFamily="18" charset="0"/>
                                    </a:rPr>
                                    <m:t>𝑛</m:t>
                                  </m:r>
                                </m:sub>
                              </m:sSub>
                            </m:e>
                          </m:eqArr>
                        </m:e>
                      </m:d>
                    </m:oMath>
                  </m:oMathPara>
                </a14:m>
                <a:endParaRPr lang="en-ID" sz="2000" dirty="0"/>
              </a:p>
            </p:txBody>
          </p:sp>
        </mc:Choice>
        <mc:Fallback xmlns="">
          <p:sp>
            <p:nvSpPr>
              <p:cNvPr id="27" name="TextBox 26">
                <a:extLst>
                  <a:ext uri="{FF2B5EF4-FFF2-40B4-BE49-F238E27FC236}">
                    <a16:creationId xmlns:a16="http://schemas.microsoft.com/office/drawing/2014/main" id="{FFAB2D8B-A174-D919-BF47-F91D689653B2}"/>
                  </a:ext>
                </a:extLst>
              </p:cNvPr>
              <p:cNvSpPr txBox="1">
                <a:spLocks noRot="1" noChangeAspect="1" noMove="1" noResize="1" noEditPoints="1" noAdjustHandles="1" noChangeArrowheads="1" noChangeShapeType="1" noTextEdit="1"/>
              </p:cNvSpPr>
              <p:nvPr/>
            </p:nvSpPr>
            <p:spPr>
              <a:xfrm>
                <a:off x="7727369" y="1496360"/>
                <a:ext cx="2154433" cy="1226233"/>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61AD890-F927-4919-83DE-BEA277562A9B}"/>
                  </a:ext>
                </a:extLst>
              </p:cNvPr>
              <p:cNvSpPr txBox="1"/>
              <p:nvPr/>
            </p:nvSpPr>
            <p:spPr>
              <a:xfrm>
                <a:off x="9869458" y="2786026"/>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b="0" i="0" smtClean="0">
                              <a:latin typeface="Cambria Math" panose="02040503050406030204" pitchFamily="18" charset="0"/>
                            </a:rPr>
                            <m:t>3</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𝑛</m:t>
                                  </m:r>
                                </m:sub>
                              </m:sSub>
                            </m:e>
                          </m:eqArr>
                        </m:e>
                      </m:d>
                    </m:oMath>
                  </m:oMathPara>
                </a14:m>
                <a:endParaRPr lang="en-ID" sz="2000" dirty="0"/>
              </a:p>
            </p:txBody>
          </p:sp>
        </mc:Choice>
        <mc:Fallback xmlns="">
          <p:sp>
            <p:nvSpPr>
              <p:cNvPr id="28" name="TextBox 27">
                <a:extLst>
                  <a:ext uri="{FF2B5EF4-FFF2-40B4-BE49-F238E27FC236}">
                    <a16:creationId xmlns:a16="http://schemas.microsoft.com/office/drawing/2014/main" id="{D61AD890-F927-4919-83DE-BEA277562A9B}"/>
                  </a:ext>
                </a:extLst>
              </p:cNvPr>
              <p:cNvSpPr txBox="1">
                <a:spLocks noRot="1" noChangeAspect="1" noMove="1" noResize="1" noEditPoints="1" noAdjustHandles="1" noChangeArrowheads="1" noChangeShapeType="1" noTextEdit="1"/>
              </p:cNvSpPr>
              <p:nvPr/>
            </p:nvSpPr>
            <p:spPr>
              <a:xfrm>
                <a:off x="9869458" y="2786026"/>
                <a:ext cx="2154433" cy="1226233"/>
              </a:xfrm>
              <a:prstGeom prst="rect">
                <a:avLst/>
              </a:prstGeom>
              <a:blipFill>
                <a:blip r:embed="rId5"/>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DE92350-382D-1C96-1D22-F84B4ADB097E}"/>
                  </a:ext>
                </a:extLst>
              </p:cNvPr>
              <p:cNvSpPr txBox="1"/>
              <p:nvPr/>
            </p:nvSpPr>
            <p:spPr>
              <a:xfrm>
                <a:off x="7727368" y="2781612"/>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b="0" i="0" smtClean="0">
                              <a:latin typeface="Cambria Math" panose="02040503050406030204" pitchFamily="18" charset="0"/>
                            </a:rPr>
                            <m:t>2</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𝑛</m:t>
                                  </m:r>
                                </m:sub>
                              </m:sSub>
                            </m:e>
                          </m:eqArr>
                        </m:e>
                      </m:d>
                    </m:oMath>
                  </m:oMathPara>
                </a14:m>
                <a:endParaRPr lang="en-ID" sz="2000" dirty="0"/>
              </a:p>
            </p:txBody>
          </p:sp>
        </mc:Choice>
        <mc:Fallback xmlns="">
          <p:sp>
            <p:nvSpPr>
              <p:cNvPr id="29" name="TextBox 28">
                <a:extLst>
                  <a:ext uri="{FF2B5EF4-FFF2-40B4-BE49-F238E27FC236}">
                    <a16:creationId xmlns:a16="http://schemas.microsoft.com/office/drawing/2014/main" id="{0DE92350-382D-1C96-1D22-F84B4ADB097E}"/>
                  </a:ext>
                </a:extLst>
              </p:cNvPr>
              <p:cNvSpPr txBox="1">
                <a:spLocks noRot="1" noChangeAspect="1" noMove="1" noResize="1" noEditPoints="1" noAdjustHandles="1" noChangeArrowheads="1" noChangeShapeType="1" noTextEdit="1"/>
              </p:cNvSpPr>
              <p:nvPr/>
            </p:nvSpPr>
            <p:spPr>
              <a:xfrm>
                <a:off x="7727368" y="2781612"/>
                <a:ext cx="2154433" cy="1226233"/>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0149E-AFEE-92F4-877E-605BDD2BB02A}"/>
                  </a:ext>
                </a:extLst>
              </p:cNvPr>
              <p:cNvSpPr txBox="1"/>
              <p:nvPr/>
            </p:nvSpPr>
            <p:spPr>
              <a:xfrm>
                <a:off x="8652802" y="4644872"/>
                <a:ext cx="2457997" cy="1070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400" i="1" smtClean="0">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b="0" i="1" smtClean="0">
                              <a:latin typeface="Cambria Math" panose="02040503050406030204" pitchFamily="18" charset="0"/>
                            </a:rPr>
                            <m:t>𝑐</m:t>
                          </m:r>
                        </m:sub>
                      </m:sSub>
                      <m:r>
                        <a:rPr lang="en-ID" sz="2400" i="0">
                          <a:latin typeface="Cambria Math" panose="02040503050406030204" pitchFamily="18" charset="0"/>
                        </a:rPr>
                        <m:t>=</m:t>
                      </m:r>
                      <m:r>
                        <m:rPr>
                          <m:sty m:val="p"/>
                        </m:rPr>
                        <a:rPr lang="en-US" sz="2400" b="0" i="0" smtClean="0">
                          <a:latin typeface="Cambria Math" panose="02040503050406030204" pitchFamily="18" charset="0"/>
                        </a:rPr>
                        <m:t>max</m:t>
                      </m:r>
                      <m:d>
                        <m:dPr>
                          <m:begChr m:val="["/>
                          <m:endChr m:val="]"/>
                          <m:ctrlPr>
                            <a:rPr lang="en-ID" sz="2400" i="1">
                              <a:solidFill>
                                <a:srgbClr val="836967"/>
                              </a:solidFill>
                              <a:latin typeface="Cambria Math" panose="02040503050406030204" pitchFamily="18" charset="0"/>
                            </a:rPr>
                          </m:ctrlPr>
                        </m:dPr>
                        <m:e>
                          <m:eqArr>
                            <m:eqArrPr>
                              <m:ctrlPr>
                                <a:rPr lang="en-ID" sz="2400" i="1">
                                  <a:solidFill>
                                    <a:srgbClr val="836967"/>
                                  </a:solidFill>
                                  <a:latin typeface="Cambria Math" panose="02040503050406030204" pitchFamily="18" charset="0"/>
                                </a:rPr>
                              </m:ctrlPr>
                            </m:eqArrPr>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i="1">
                                      <a:latin typeface="Cambria Math" panose="02040503050406030204" pitchFamily="18" charset="0"/>
                                    </a:rPr>
                                    <m:t>1</m:t>
                                  </m:r>
                                </m:sub>
                              </m:sSub>
                            </m:e>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b="0" i="1" smtClean="0">
                                      <a:latin typeface="Cambria Math" panose="02040503050406030204" pitchFamily="18" charset="0"/>
                                    </a:rPr>
                                    <m:t>2</m:t>
                                  </m:r>
                                </m:sub>
                              </m:sSub>
                            </m:e>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b="0" i="1" smtClean="0">
                                      <a:latin typeface="Cambria Math" panose="02040503050406030204" pitchFamily="18" charset="0"/>
                                    </a:rPr>
                                    <m:t>3</m:t>
                                  </m:r>
                                </m:sub>
                              </m:sSub>
                            </m:e>
                          </m:eqArr>
                        </m:e>
                      </m:d>
                    </m:oMath>
                  </m:oMathPara>
                </a14:m>
                <a:endParaRPr lang="en-ID" sz="2400" dirty="0"/>
              </a:p>
            </p:txBody>
          </p:sp>
        </mc:Choice>
        <mc:Fallback xmlns="">
          <p:sp>
            <p:nvSpPr>
              <p:cNvPr id="33" name="TextBox 32">
                <a:extLst>
                  <a:ext uri="{FF2B5EF4-FFF2-40B4-BE49-F238E27FC236}">
                    <a16:creationId xmlns:a16="http://schemas.microsoft.com/office/drawing/2014/main" id="{4E10149E-AFEE-92F4-877E-605BDD2BB02A}"/>
                  </a:ext>
                </a:extLst>
              </p:cNvPr>
              <p:cNvSpPr txBox="1">
                <a:spLocks noRot="1" noChangeAspect="1" noMove="1" noResize="1" noEditPoints="1" noAdjustHandles="1" noChangeArrowheads="1" noChangeShapeType="1" noTextEdit="1"/>
              </p:cNvSpPr>
              <p:nvPr/>
            </p:nvSpPr>
            <p:spPr>
              <a:xfrm>
                <a:off x="8652802" y="4644872"/>
                <a:ext cx="2457997" cy="1070037"/>
              </a:xfrm>
              <a:prstGeom prst="rect">
                <a:avLst/>
              </a:prstGeom>
              <a:blipFill>
                <a:blip r:embed="rId7"/>
                <a:stretch>
                  <a:fillRect/>
                </a:stretch>
              </a:blipFill>
            </p:spPr>
            <p:txBody>
              <a:bodyPr/>
              <a:lstStyle/>
              <a:p>
                <a:r>
                  <a:rPr lang="en-ID">
                    <a:noFill/>
                  </a:rPr>
                  <a:t> </a:t>
                </a:r>
              </a:p>
            </p:txBody>
          </p:sp>
        </mc:Fallback>
      </mc:AlternateContent>
      <p:sp>
        <p:nvSpPr>
          <p:cNvPr id="37" name="Arrow: Chevron 36">
            <a:extLst>
              <a:ext uri="{FF2B5EF4-FFF2-40B4-BE49-F238E27FC236}">
                <a16:creationId xmlns:a16="http://schemas.microsoft.com/office/drawing/2014/main" id="{E7D8CB12-0F13-6920-B988-EBB36A907E72}"/>
              </a:ext>
            </a:extLst>
          </p:cNvPr>
          <p:cNvSpPr/>
          <p:nvPr/>
        </p:nvSpPr>
        <p:spPr>
          <a:xfrm rot="5400000">
            <a:off x="9717478" y="4275581"/>
            <a:ext cx="303959" cy="33668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9A7F25-72FC-878D-3B8A-06B03F546824}"/>
                  </a:ext>
                </a:extLst>
              </p:cNvPr>
              <p:cNvSpPr txBox="1"/>
              <p:nvPr/>
            </p:nvSpPr>
            <p:spPr>
              <a:xfrm>
                <a:off x="5784499" y="4235482"/>
                <a:ext cx="2154433" cy="209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𝑦</m:t>
                      </m:r>
                      <m:r>
                        <a:rPr lang="en-ID" i="0">
                          <a:latin typeface="Cambria Math" panose="02040503050406030204" pitchFamily="18" charset="0"/>
                        </a:rPr>
                        <m:t>= </m:t>
                      </m:r>
                      <m:d>
                        <m:dPr>
                          <m:begChr m:val="["/>
                          <m:endChr m:val="]"/>
                          <m:ctrlPr>
                            <a:rPr lang="en-ID" i="1">
                              <a:solidFill>
                                <a:srgbClr val="836967"/>
                              </a:solidFill>
                              <a:latin typeface="Cambria Math" panose="02040503050406030204" pitchFamily="18" charset="0"/>
                            </a:rPr>
                          </m:ctrlPr>
                        </m:dP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𝜌</m:t>
                                    </m:r>
                                  </m:e>
                                  <m:sub>
                                    <m:r>
                                      <a:rPr lang="en-ID" i="1">
                                        <a:latin typeface="Cambria Math" panose="02040503050406030204" pitchFamily="18" charset="0"/>
                                      </a:rPr>
                                      <m:t>𝑐</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𝑥</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𝑦</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h</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𝑤</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0">
                                                    <a:latin typeface="Cambria Math" panose="02040503050406030204" pitchFamily="18" charset="0"/>
                                                  </a:rPr>
                                                  <m:t>1</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r>
                                                    <a:rPr lang="en-ID" i="0">
                                                      <a:latin typeface="Cambria Math" panose="02040503050406030204" pitchFamily="18" charset="0"/>
                                                    </a:rPr>
                                                    <m:t>…</m:t>
                                                  </m:r>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𝑛</m:t>
                                                      </m:r>
                                                    </m:sub>
                                                  </m:sSub>
                                                </m:e>
                                              </m:mr>
                                            </m:m>
                                          </m:e>
                                        </m:mr>
                                      </m:m>
                                    </m:e>
                                  </m:mr>
                                </m:m>
                              </m:e>
                            </m:mr>
                          </m:m>
                        </m:e>
                      </m:d>
                    </m:oMath>
                  </m:oMathPara>
                </a14:m>
                <a:endParaRPr lang="en-ID" dirty="0"/>
              </a:p>
            </p:txBody>
          </p:sp>
        </mc:Choice>
        <mc:Fallback xmlns="">
          <p:sp>
            <p:nvSpPr>
              <p:cNvPr id="40" name="TextBox 39">
                <a:extLst>
                  <a:ext uri="{FF2B5EF4-FFF2-40B4-BE49-F238E27FC236}">
                    <a16:creationId xmlns:a16="http://schemas.microsoft.com/office/drawing/2014/main" id="{039A7F25-72FC-878D-3B8A-06B03F546824}"/>
                  </a:ext>
                </a:extLst>
              </p:cNvPr>
              <p:cNvSpPr txBox="1">
                <a:spLocks noRot="1" noChangeAspect="1" noMove="1" noResize="1" noEditPoints="1" noAdjustHandles="1" noChangeArrowheads="1" noChangeShapeType="1" noTextEdit="1"/>
              </p:cNvSpPr>
              <p:nvPr/>
            </p:nvSpPr>
            <p:spPr>
              <a:xfrm>
                <a:off x="5784499" y="4235482"/>
                <a:ext cx="2154433" cy="2093450"/>
              </a:xfrm>
              <a:prstGeom prst="rect">
                <a:avLst/>
              </a:prstGeom>
              <a:blipFill>
                <a:blip r:embed="rId8"/>
                <a:stretch>
                  <a:fillRect/>
                </a:stretch>
              </a:blipFill>
            </p:spPr>
            <p:txBody>
              <a:bodyPr/>
              <a:lstStyle/>
              <a:p>
                <a:r>
                  <a:rPr lang="en-ID">
                    <a:noFill/>
                  </a:rPr>
                  <a:t> </a:t>
                </a:r>
              </a:p>
            </p:txBody>
          </p:sp>
        </mc:Fallback>
      </mc:AlternateContent>
      <p:sp>
        <p:nvSpPr>
          <p:cNvPr id="41" name="Arrow: Chevron 40">
            <a:extLst>
              <a:ext uri="{FF2B5EF4-FFF2-40B4-BE49-F238E27FC236}">
                <a16:creationId xmlns:a16="http://schemas.microsoft.com/office/drawing/2014/main" id="{8A44E41D-FAD7-938F-60A6-24391DF9EF91}"/>
              </a:ext>
            </a:extLst>
          </p:cNvPr>
          <p:cNvSpPr/>
          <p:nvPr/>
        </p:nvSpPr>
        <p:spPr>
          <a:xfrm rot="10800000">
            <a:off x="7938933" y="4914551"/>
            <a:ext cx="303959" cy="33668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spTree>
    <p:extLst>
      <p:ext uri="{BB962C8B-B14F-4D97-AF65-F5344CB8AC3E}">
        <p14:creationId xmlns:p14="http://schemas.microsoft.com/office/powerpoint/2010/main" val="419165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PEMBAHASAN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61682240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1/1/2023</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C88F-8882-F437-DE68-867F2C6E9934}"/>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BD748F28-CA2A-3FED-1CF4-9E8C18183BCB}"/>
              </a:ext>
            </a:extLst>
          </p:cNvPr>
          <p:cNvSpPr>
            <a:spLocks noGrp="1"/>
          </p:cNvSpPr>
          <p:nvPr>
            <p:ph type="dt" sz="half" idx="2"/>
          </p:nvPr>
        </p:nvSpPr>
        <p:spPr/>
        <p:txBody>
          <a:bodyPr/>
          <a:lstStyle/>
          <a:p>
            <a:fld id="{8CE9AC2A-20AD-8C48-B5EB-B5322BDBCDEE}" type="datetime1">
              <a:rPr lang="en-US" smtClean="0"/>
              <a:pPr/>
              <a:t>1/1/2023</a:t>
            </a:fld>
            <a:endParaRPr lang="en-US" dirty="0"/>
          </a:p>
        </p:txBody>
      </p:sp>
      <p:sp>
        <p:nvSpPr>
          <p:cNvPr id="5" name="Footer Placeholder 4">
            <a:extLst>
              <a:ext uri="{FF2B5EF4-FFF2-40B4-BE49-F238E27FC236}">
                <a16:creationId xmlns:a16="http://schemas.microsoft.com/office/drawing/2014/main" id="{7536363F-650D-D412-9559-B5E828FF584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B2365-1C3A-0CC3-6F8D-836C4BB3A9E2}"/>
              </a:ext>
            </a:extLst>
          </p:cNvPr>
          <p:cNvSpPr>
            <a:spLocks noGrp="1"/>
          </p:cNvSpPr>
          <p:nvPr>
            <p:ph type="sldNum" sz="quarter" idx="4"/>
          </p:nvPr>
        </p:nvSpPr>
        <p:spPr/>
        <p:txBody>
          <a:bodyPr/>
          <a:lstStyle/>
          <a:p>
            <a:fld id="{294A09A9-5501-47C1-A89A-A340965A2BE2}" type="slidenum">
              <a:rPr lang="en-US" smtClean="0"/>
              <a:pPr/>
              <a:t>20</a:t>
            </a:fld>
            <a:endParaRPr lang="en-US" dirty="0"/>
          </a:p>
        </p:txBody>
      </p:sp>
      <p:pic>
        <p:nvPicPr>
          <p:cNvPr id="18" name="Picture 17">
            <a:extLst>
              <a:ext uri="{FF2B5EF4-FFF2-40B4-BE49-F238E27FC236}">
                <a16:creationId xmlns:a16="http://schemas.microsoft.com/office/drawing/2014/main" id="{A0162B62-AA7B-55B6-BB8D-F3F3C463C029}"/>
              </a:ext>
            </a:extLst>
          </p:cNvPr>
          <p:cNvPicPr>
            <a:picLocks noChangeAspect="1"/>
          </p:cNvPicPr>
          <p:nvPr/>
        </p:nvPicPr>
        <p:blipFill rotWithShape="1">
          <a:blip r:embed="rId2"/>
          <a:srcRect l="34773" t="53508" r="37459" b="4913"/>
          <a:stretch/>
        </p:blipFill>
        <p:spPr>
          <a:xfrm>
            <a:off x="684419" y="1864373"/>
            <a:ext cx="2285416" cy="2286585"/>
          </a:xfrm>
          <a:prstGeom prst="rect">
            <a:avLst/>
          </a:prstGeom>
        </p:spPr>
      </p:pic>
      <p:sp>
        <p:nvSpPr>
          <p:cNvPr id="21" name="Content Placeholder 3">
            <a:extLst>
              <a:ext uri="{FF2B5EF4-FFF2-40B4-BE49-F238E27FC236}">
                <a16:creationId xmlns:a16="http://schemas.microsoft.com/office/drawing/2014/main" id="{36929709-8EEC-1D97-AB3C-7B836F98D998}"/>
              </a:ext>
            </a:extLst>
          </p:cNvPr>
          <p:cNvSpPr txBox="1">
            <a:spLocks/>
          </p:cNvSpPr>
          <p:nvPr/>
        </p:nvSpPr>
        <p:spPr>
          <a:xfrm>
            <a:off x="582400" y="4327514"/>
            <a:ext cx="3018930" cy="1169397"/>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K-Means</a:t>
            </a:r>
          </a:p>
          <a:p>
            <a:pPr algn="just"/>
            <a:r>
              <a:rPr lang="en-US" dirty="0" err="1"/>
              <a:t>Menemukan</a:t>
            </a:r>
            <a:r>
              <a:rPr lang="en-US" dirty="0"/>
              <a:t> </a:t>
            </a:r>
            <a:r>
              <a:rPr lang="en-US" dirty="0" err="1"/>
              <a:t>probabilitas</a:t>
            </a:r>
            <a:r>
              <a:rPr lang="en-US" dirty="0"/>
              <a:t> </a:t>
            </a:r>
            <a:r>
              <a:rPr lang="en-US" dirty="0" err="1"/>
              <a:t>dari</a:t>
            </a:r>
            <a:r>
              <a:rPr lang="en-US" dirty="0"/>
              <a:t> masing-masing </a:t>
            </a:r>
            <a:r>
              <a:rPr lang="en-US" dirty="0" err="1"/>
              <a:t>kelas</a:t>
            </a:r>
            <a:r>
              <a:rPr lang="en-US" dirty="0"/>
              <a:t> </a:t>
            </a:r>
            <a:r>
              <a:rPr lang="en-US" dirty="0" err="1"/>
              <a:t>mencari</a:t>
            </a:r>
            <a:r>
              <a:rPr lang="en-US" dirty="0"/>
              <a:t> </a:t>
            </a:r>
            <a:r>
              <a:rPr lang="en-US" dirty="0" err="1"/>
              <a:t>letak</a:t>
            </a:r>
            <a:r>
              <a:rPr lang="en-US" dirty="0"/>
              <a:t> centroid </a:t>
            </a:r>
            <a:r>
              <a:rPr lang="en-US" dirty="0" err="1"/>
              <a:t>dari</a:t>
            </a:r>
            <a:r>
              <a:rPr lang="en-US" dirty="0"/>
              <a:t> masing-masing </a:t>
            </a:r>
            <a:r>
              <a:rPr lang="en-US" dirty="0" err="1"/>
              <a:t>kelas</a:t>
            </a:r>
            <a:r>
              <a:rPr lang="en-US" dirty="0"/>
              <a:t>, </a:t>
            </a:r>
            <a:r>
              <a:rPr lang="en-US" dirty="0" err="1"/>
              <a:t>untuk</a:t>
            </a:r>
            <a:r>
              <a:rPr lang="en-US" dirty="0"/>
              <a:t> Bounding Boxes</a:t>
            </a:r>
          </a:p>
        </p:txBody>
      </p:sp>
      <p:pic>
        <p:nvPicPr>
          <p:cNvPr id="7" name="Picture 6">
            <a:extLst>
              <a:ext uri="{FF2B5EF4-FFF2-40B4-BE49-F238E27FC236}">
                <a16:creationId xmlns:a16="http://schemas.microsoft.com/office/drawing/2014/main" id="{5AB379A8-DE14-A023-0D16-8A2B564782B7}"/>
              </a:ext>
            </a:extLst>
          </p:cNvPr>
          <p:cNvPicPr>
            <a:picLocks noChangeAspect="1"/>
          </p:cNvPicPr>
          <p:nvPr/>
        </p:nvPicPr>
        <p:blipFill rotWithShape="1">
          <a:blip r:embed="rId3"/>
          <a:srcRect l="31461" r="39542"/>
          <a:stretch/>
        </p:blipFill>
        <p:spPr>
          <a:xfrm>
            <a:off x="3909103" y="1756398"/>
            <a:ext cx="3396286" cy="3632538"/>
          </a:xfrm>
          <a:prstGeom prst="rect">
            <a:avLst/>
          </a:prstGeom>
        </p:spPr>
      </p:pic>
      <p:pic>
        <p:nvPicPr>
          <p:cNvPr id="13" name="Picture 12">
            <a:extLst>
              <a:ext uri="{FF2B5EF4-FFF2-40B4-BE49-F238E27FC236}">
                <a16:creationId xmlns:a16="http://schemas.microsoft.com/office/drawing/2014/main" id="{C97EA125-9411-7128-4719-DEE54B69EDF8}"/>
              </a:ext>
            </a:extLst>
          </p:cNvPr>
          <p:cNvPicPr>
            <a:picLocks noChangeAspect="1"/>
          </p:cNvPicPr>
          <p:nvPr/>
        </p:nvPicPr>
        <p:blipFill>
          <a:blip r:embed="rId4"/>
          <a:stretch>
            <a:fillRect/>
          </a:stretch>
        </p:blipFill>
        <p:spPr>
          <a:xfrm>
            <a:off x="7613162" y="1864373"/>
            <a:ext cx="3894419" cy="2870199"/>
          </a:xfrm>
          <a:prstGeom prst="rect">
            <a:avLst/>
          </a:prstGeom>
        </p:spPr>
      </p:pic>
    </p:spTree>
    <p:extLst>
      <p:ext uri="{BB962C8B-B14F-4D97-AF65-F5344CB8AC3E}">
        <p14:creationId xmlns:p14="http://schemas.microsoft.com/office/powerpoint/2010/main" val="636693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21</a:t>
            </a:fld>
            <a:endParaRPr lang="en-US" dirty="0"/>
          </a:p>
        </p:txBody>
      </p:sp>
      <p:pic>
        <p:nvPicPr>
          <p:cNvPr id="12" name="Picture 11">
            <a:extLst>
              <a:ext uri="{FF2B5EF4-FFF2-40B4-BE49-F238E27FC236}">
                <a16:creationId xmlns:a16="http://schemas.microsoft.com/office/drawing/2014/main" id="{E9C340CE-70F1-0A0E-5DFB-CF172CBC0DB7}"/>
              </a:ext>
            </a:extLst>
          </p:cNvPr>
          <p:cNvPicPr>
            <a:picLocks noChangeAspect="1"/>
          </p:cNvPicPr>
          <p:nvPr/>
        </p:nvPicPr>
        <p:blipFill rotWithShape="1">
          <a:blip r:embed="rId2"/>
          <a:srcRect l="72231" t="30692" b="29246"/>
          <a:stretch/>
        </p:blipFill>
        <p:spPr>
          <a:xfrm>
            <a:off x="8212620" y="2177803"/>
            <a:ext cx="2656510" cy="2560895"/>
          </a:xfrm>
          <a:prstGeom prst="rect">
            <a:avLst/>
          </a:prstGeom>
        </p:spPr>
      </p:pic>
      <p:pic>
        <p:nvPicPr>
          <p:cNvPr id="21" name="Picture 20">
            <a:extLst>
              <a:ext uri="{FF2B5EF4-FFF2-40B4-BE49-F238E27FC236}">
                <a16:creationId xmlns:a16="http://schemas.microsoft.com/office/drawing/2014/main" id="{DF9B4D60-5FF0-1014-9E89-E064B9CED171}"/>
              </a:ext>
            </a:extLst>
          </p:cNvPr>
          <p:cNvPicPr>
            <a:picLocks noChangeAspect="1"/>
          </p:cNvPicPr>
          <p:nvPr/>
        </p:nvPicPr>
        <p:blipFill rotWithShape="1">
          <a:blip r:embed="rId2"/>
          <a:srcRect l="35515" t="5868" r="37737" b="53509"/>
          <a:stretch/>
        </p:blipFill>
        <p:spPr>
          <a:xfrm>
            <a:off x="1167492" y="1951318"/>
            <a:ext cx="2811890" cy="2853500"/>
          </a:xfrm>
          <a:prstGeom prst="rect">
            <a:avLst/>
          </a:prstGeom>
        </p:spPr>
      </p:pic>
      <p:pic>
        <p:nvPicPr>
          <p:cNvPr id="31" name="Picture 30"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B5AC368B-05F8-8CF3-5F39-73AB4DDC9C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141" y="2605775"/>
            <a:ext cx="2240962" cy="1749193"/>
          </a:xfrm>
          <a:prstGeom prst="rect">
            <a:avLst/>
          </a:prstGeom>
          <a:noFill/>
          <a:ln>
            <a:noFill/>
          </a:ln>
        </p:spPr>
      </p:pic>
      <p:sp>
        <p:nvSpPr>
          <p:cNvPr id="36" name="Arrow: Chevron 35">
            <a:extLst>
              <a:ext uri="{FF2B5EF4-FFF2-40B4-BE49-F238E27FC236}">
                <a16:creationId xmlns:a16="http://schemas.microsoft.com/office/drawing/2014/main" id="{CD89CC77-5121-972D-4FDE-57216BF85E94}"/>
              </a:ext>
            </a:extLst>
          </p:cNvPr>
          <p:cNvSpPr/>
          <p:nvPr/>
        </p:nvSpPr>
        <p:spPr>
          <a:xfrm>
            <a:off x="4060493" y="3120769"/>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
        <p:nvSpPr>
          <p:cNvPr id="38" name="Arrow: Chevron 37">
            <a:extLst>
              <a:ext uri="{FF2B5EF4-FFF2-40B4-BE49-F238E27FC236}">
                <a16:creationId xmlns:a16="http://schemas.microsoft.com/office/drawing/2014/main" id="{4A830FB2-CD16-D43A-B65F-D4C3AB355C1C}"/>
              </a:ext>
            </a:extLst>
          </p:cNvPr>
          <p:cNvSpPr/>
          <p:nvPr/>
        </p:nvSpPr>
        <p:spPr>
          <a:xfrm>
            <a:off x="7452458" y="3154687"/>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
        <p:nvSpPr>
          <p:cNvPr id="41" name="Content Placeholder 3">
            <a:extLst>
              <a:ext uri="{FF2B5EF4-FFF2-40B4-BE49-F238E27FC236}">
                <a16:creationId xmlns:a16="http://schemas.microsoft.com/office/drawing/2014/main" id="{B1CE31FE-FE26-EFDC-6AE7-F21C9E96C2BC}"/>
              </a:ext>
            </a:extLst>
          </p:cNvPr>
          <p:cNvSpPr txBox="1">
            <a:spLocks/>
          </p:cNvSpPr>
          <p:nvPr/>
        </p:nvSpPr>
        <p:spPr>
          <a:xfrm>
            <a:off x="1111221" y="5029173"/>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BOUNDING BOXES</a:t>
            </a:r>
          </a:p>
          <a:p>
            <a:pPr algn="ctr"/>
            <a:r>
              <a:rPr lang="en-US" i="1" dirty="0"/>
              <a:t>Bounding boxes </a:t>
            </a:r>
            <a:r>
              <a:rPr lang="en-US" dirty="0"/>
              <a:t>yang </a:t>
            </a:r>
            <a:r>
              <a:rPr lang="en-US" dirty="0" err="1"/>
              <a:t>tercipta</a:t>
            </a:r>
            <a:r>
              <a:rPr lang="en-US" dirty="0"/>
              <a:t> di </a:t>
            </a:r>
            <a:r>
              <a:rPr lang="en-US" dirty="0" err="1"/>
              <a:t>saring</a:t>
            </a:r>
            <a:r>
              <a:rPr lang="en-US" dirty="0"/>
              <a:t> Kembali </a:t>
            </a:r>
            <a:r>
              <a:rPr lang="en-US" dirty="0" err="1"/>
              <a:t>untuk</a:t>
            </a:r>
            <a:r>
              <a:rPr lang="en-US" dirty="0"/>
              <a:t> </a:t>
            </a:r>
            <a:r>
              <a:rPr lang="en-US" dirty="0" err="1"/>
              <a:t>mendapatkan</a:t>
            </a:r>
            <a:r>
              <a:rPr lang="en-US" dirty="0"/>
              <a:t> </a:t>
            </a:r>
            <a:r>
              <a:rPr lang="en-US" i="1" dirty="0"/>
              <a:t>bounding boxes </a:t>
            </a:r>
            <a:r>
              <a:rPr lang="en-US" dirty="0" err="1"/>
              <a:t>terakurat</a:t>
            </a:r>
            <a:endParaRPr lang="en-US" dirty="0"/>
          </a:p>
        </p:txBody>
      </p:sp>
      <p:sp>
        <p:nvSpPr>
          <p:cNvPr id="42" name="Content Placeholder 3">
            <a:extLst>
              <a:ext uri="{FF2B5EF4-FFF2-40B4-BE49-F238E27FC236}">
                <a16:creationId xmlns:a16="http://schemas.microsoft.com/office/drawing/2014/main" id="{61B4CA32-D21A-2A02-A4F2-8EDA62BA08BD}"/>
              </a:ext>
            </a:extLst>
          </p:cNvPr>
          <p:cNvSpPr txBox="1">
            <a:spLocks/>
          </p:cNvSpPr>
          <p:nvPr/>
        </p:nvSpPr>
        <p:spPr>
          <a:xfrm>
            <a:off x="4515993" y="5029172"/>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INTERSECTION OVER UNION</a:t>
            </a:r>
          </a:p>
          <a:p>
            <a:pPr algn="ctr"/>
            <a:r>
              <a:rPr lang="en-US" i="1" dirty="0"/>
              <a:t>Bounding boxes </a:t>
            </a:r>
            <a:r>
              <a:rPr lang="en-US" dirty="0"/>
              <a:t>yang </a:t>
            </a:r>
            <a:r>
              <a:rPr lang="en-US" dirty="0" err="1"/>
              <a:t>tercipta</a:t>
            </a:r>
            <a:r>
              <a:rPr lang="en-US" dirty="0"/>
              <a:t> di </a:t>
            </a:r>
            <a:r>
              <a:rPr lang="en-US" dirty="0" err="1"/>
              <a:t>saring</a:t>
            </a:r>
            <a:r>
              <a:rPr lang="en-US" dirty="0"/>
              <a:t> </a:t>
            </a:r>
            <a:r>
              <a:rPr lang="en-US" dirty="0" err="1"/>
              <a:t>apabila</a:t>
            </a:r>
            <a:r>
              <a:rPr lang="en-US" dirty="0"/>
              <a:t> </a:t>
            </a:r>
            <a:r>
              <a:rPr lang="en-US" dirty="0" err="1"/>
              <a:t>nilai</a:t>
            </a:r>
            <a:r>
              <a:rPr lang="en-US" dirty="0"/>
              <a:t> </a:t>
            </a:r>
            <a:r>
              <a:rPr lang="en-US" i="1" dirty="0"/>
              <a:t>overlap </a:t>
            </a:r>
            <a:r>
              <a:rPr lang="en-US" dirty="0"/>
              <a:t>per area </a:t>
            </a:r>
            <a:r>
              <a:rPr lang="en-US" dirty="0" err="1"/>
              <a:t>gabungan</a:t>
            </a:r>
            <a:r>
              <a:rPr lang="en-US" dirty="0"/>
              <a:t> </a:t>
            </a:r>
            <a:r>
              <a:rPr lang="en-US" i="1" dirty="0"/>
              <a:t>bounding boxes </a:t>
            </a:r>
            <a:r>
              <a:rPr lang="en-US" dirty="0" err="1"/>
              <a:t>melebihi</a:t>
            </a:r>
            <a:r>
              <a:rPr lang="en-US" dirty="0"/>
              <a:t> 0.5</a:t>
            </a:r>
          </a:p>
        </p:txBody>
      </p:sp>
      <p:sp>
        <p:nvSpPr>
          <p:cNvPr id="43" name="Content Placeholder 3">
            <a:extLst>
              <a:ext uri="{FF2B5EF4-FFF2-40B4-BE49-F238E27FC236}">
                <a16:creationId xmlns:a16="http://schemas.microsoft.com/office/drawing/2014/main" id="{5D0E54C8-BC89-F508-7124-748DF55B3C81}"/>
              </a:ext>
            </a:extLst>
          </p:cNvPr>
          <p:cNvSpPr txBox="1">
            <a:spLocks/>
          </p:cNvSpPr>
          <p:nvPr/>
        </p:nvSpPr>
        <p:spPr>
          <a:xfrm>
            <a:off x="8223269" y="5029172"/>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CONFIDENCE SCORE + BB</a:t>
            </a:r>
          </a:p>
          <a:p>
            <a:pPr algn="ctr"/>
            <a:r>
              <a:rPr lang="en-US" i="1" dirty="0"/>
              <a:t>Bounding boxes </a:t>
            </a:r>
            <a:r>
              <a:rPr lang="en-US" dirty="0"/>
              <a:t>yang Telah </a:t>
            </a:r>
            <a:r>
              <a:rPr lang="en-US" dirty="0" err="1"/>
              <a:t>tersaring</a:t>
            </a:r>
            <a:r>
              <a:rPr lang="en-US" dirty="0"/>
              <a:t> </a:t>
            </a:r>
            <a:r>
              <a:rPr lang="en-US" dirty="0" err="1"/>
              <a:t>akan</a:t>
            </a:r>
            <a:r>
              <a:rPr lang="en-US" dirty="0"/>
              <a:t> </a:t>
            </a:r>
            <a:r>
              <a:rPr lang="en-US" dirty="0" err="1"/>
              <a:t>menampilkan</a:t>
            </a:r>
            <a:r>
              <a:rPr lang="en-US" dirty="0"/>
              <a:t> </a:t>
            </a:r>
            <a:r>
              <a:rPr lang="en-US" dirty="0" err="1"/>
              <a:t>nilai</a:t>
            </a:r>
            <a:r>
              <a:rPr lang="en-US" dirty="0"/>
              <a:t> </a:t>
            </a:r>
            <a:r>
              <a:rPr lang="en-US" i="1" dirty="0"/>
              <a:t>confidence </a:t>
            </a:r>
            <a:r>
              <a:rPr lang="en-US" dirty="0"/>
              <a:t>dan </a:t>
            </a:r>
            <a:r>
              <a:rPr lang="en-US" i="1" dirty="0"/>
              <a:t>bounding boxes </a:t>
            </a:r>
            <a:r>
              <a:rPr lang="en-US" dirty="0" err="1"/>
              <a:t>terhadap</a:t>
            </a:r>
            <a:r>
              <a:rPr lang="en-US" dirty="0"/>
              <a:t> </a:t>
            </a:r>
            <a:r>
              <a:rPr lang="en-US" dirty="0" err="1"/>
              <a:t>objek</a:t>
            </a:r>
            <a:endParaRPr lang="en-US" dirty="0"/>
          </a:p>
        </p:txBody>
      </p:sp>
    </p:spTree>
    <p:extLst>
      <p:ext uri="{BB962C8B-B14F-4D97-AF65-F5344CB8AC3E}">
        <p14:creationId xmlns:p14="http://schemas.microsoft.com/office/powerpoint/2010/main" val="1268583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PARAMETER</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22</a:t>
            </a:fld>
            <a:endParaRPr lang="en-US" dirty="0"/>
          </a:p>
        </p:txBody>
      </p:sp>
      <p:pic>
        <p:nvPicPr>
          <p:cNvPr id="2052" name="Picture 4" descr="Aman's AI Journal • Primers • Evaluation Metrics, ROC-Curves and Imbalanced  Datasets">
            <a:extLst>
              <a:ext uri="{FF2B5EF4-FFF2-40B4-BE49-F238E27FC236}">
                <a16:creationId xmlns:a16="http://schemas.microsoft.com/office/drawing/2014/main" id="{E3E50E83-339F-8FC7-00B2-7257D200C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105" y="1769034"/>
            <a:ext cx="4376590" cy="24270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 Introduction to Accuracy, Precision, Recall &amp; F1-Score in Machine  Learning - Machine Learning Tutorial">
            <a:extLst>
              <a:ext uri="{FF2B5EF4-FFF2-40B4-BE49-F238E27FC236}">
                <a16:creationId xmlns:a16="http://schemas.microsoft.com/office/drawing/2014/main" id="{12B8D972-461C-7C7E-370F-064D347B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615"/>
          <a:stretch/>
        </p:blipFill>
        <p:spPr bwMode="auto">
          <a:xfrm>
            <a:off x="1440810" y="2076102"/>
            <a:ext cx="2565134" cy="22758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ne-stage object detection">
            <a:extLst>
              <a:ext uri="{FF2B5EF4-FFF2-40B4-BE49-F238E27FC236}">
                <a16:creationId xmlns:a16="http://schemas.microsoft.com/office/drawing/2014/main" id="{7EF62A78-70E7-90B7-6E10-8100DCFEE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810" y="4482307"/>
            <a:ext cx="8926286" cy="161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09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sz="4800" b="1" i="1" dirty="0">
                <a:latin typeface="Tenorite" pitchFamily="2" charset="0"/>
              </a:rPr>
              <a:t>TESTING AND EVALUATION</a:t>
            </a: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1/1/2023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23</a:t>
            </a:fld>
            <a:endParaRPr lang="en-US" dirty="0"/>
          </a:p>
        </p:txBody>
      </p:sp>
      <p:sp>
        <p:nvSpPr>
          <p:cNvPr id="33" name="Content Placeholder 3">
            <a:extLst>
              <a:ext uri="{FF2B5EF4-FFF2-40B4-BE49-F238E27FC236}">
                <a16:creationId xmlns:a16="http://schemas.microsoft.com/office/drawing/2014/main" id="{A00BFB7A-EDCF-287C-F406-01D27BEF32B8}"/>
              </a:ext>
            </a:extLst>
          </p:cNvPr>
          <p:cNvSpPr txBox="1">
            <a:spLocks/>
          </p:cNvSpPr>
          <p:nvPr/>
        </p:nvSpPr>
        <p:spPr>
          <a:xfrm>
            <a:off x="4951243" y="4013200"/>
            <a:ext cx="3877870" cy="1965569"/>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t>Model yang </a:t>
            </a:r>
            <a:r>
              <a:rPr lang="en-US" sz="1600" dirty="0" err="1"/>
              <a:t>telah</a:t>
            </a:r>
            <a:r>
              <a:rPr lang="en-US" sz="1600" dirty="0"/>
              <a:t> </a:t>
            </a:r>
            <a:r>
              <a:rPr lang="en-US" sz="1600" dirty="0" err="1"/>
              <a:t>dilatih</a:t>
            </a:r>
            <a:r>
              <a:rPr lang="en-US" sz="1600" dirty="0"/>
              <a:t>, </a:t>
            </a:r>
            <a:r>
              <a:rPr lang="en-US" sz="1600" dirty="0" err="1"/>
              <a:t>harus</a:t>
            </a:r>
            <a:r>
              <a:rPr lang="en-US" sz="1600" dirty="0"/>
              <a:t> </a:t>
            </a:r>
            <a:r>
              <a:rPr lang="en-US" sz="1600" dirty="0" err="1"/>
              <a:t>memenuhi</a:t>
            </a:r>
            <a:r>
              <a:rPr lang="en-US" sz="1600" dirty="0"/>
              <a:t> </a:t>
            </a:r>
            <a:r>
              <a:rPr lang="en-US" sz="1600" i="1" dirty="0"/>
              <a:t>desired criteria </a:t>
            </a:r>
            <a:r>
              <a:rPr lang="en-US" sz="1600" dirty="0" err="1"/>
              <a:t>awal</a:t>
            </a:r>
            <a:r>
              <a:rPr lang="en-US" sz="1600" dirty="0"/>
              <a:t> </a:t>
            </a:r>
            <a:r>
              <a:rPr lang="en-US" sz="1600" dirty="0" err="1"/>
              <a:t>yakni</a:t>
            </a:r>
            <a:r>
              <a:rPr lang="en-US" sz="1600" dirty="0"/>
              <a:t> model </a:t>
            </a:r>
            <a:r>
              <a:rPr lang="en-US" sz="1600" dirty="0" err="1"/>
              <a:t>harus</a:t>
            </a:r>
            <a:r>
              <a:rPr lang="en-US" sz="1600" dirty="0"/>
              <a:t> </a:t>
            </a:r>
            <a:r>
              <a:rPr lang="en-US" sz="1600" dirty="0" err="1"/>
              <a:t>memiliki</a:t>
            </a:r>
            <a:r>
              <a:rPr lang="en-US" sz="1600" dirty="0"/>
              <a:t> : </a:t>
            </a:r>
          </a:p>
          <a:p>
            <a:pPr marL="342900" indent="-342900" algn="just">
              <a:buAutoNum type="arabicPeriod"/>
            </a:pPr>
            <a:r>
              <a:rPr lang="en-US" sz="1600" dirty="0"/>
              <a:t>Akurasi &gt; 70%</a:t>
            </a:r>
          </a:p>
          <a:p>
            <a:pPr marL="342900" indent="-342900" algn="just">
              <a:buFont typeface="Arial" panose="020B0604020202020204" pitchFamily="34" charset="0"/>
              <a:buAutoNum type="arabicPeriod"/>
            </a:pPr>
            <a:r>
              <a:rPr lang="en-US" sz="1600" dirty="0" err="1"/>
              <a:t>Precission</a:t>
            </a:r>
            <a:r>
              <a:rPr lang="en-US" sz="1600" dirty="0"/>
              <a:t> &gt; 70%</a:t>
            </a:r>
          </a:p>
          <a:p>
            <a:pPr marL="342900" indent="-342900" algn="just">
              <a:buFont typeface="Arial" panose="020B0604020202020204" pitchFamily="34" charset="0"/>
              <a:buAutoNum type="arabicPeriod"/>
            </a:pPr>
            <a:r>
              <a:rPr lang="en-US" sz="1600" dirty="0"/>
              <a:t>Recall</a:t>
            </a:r>
          </a:p>
          <a:p>
            <a:pPr marL="342900" indent="-342900" algn="just">
              <a:buFont typeface="Arial" panose="020B0604020202020204" pitchFamily="34" charset="0"/>
              <a:buAutoNum type="arabicPeriod"/>
            </a:pPr>
            <a:r>
              <a:rPr lang="en-US" sz="1600" dirty="0"/>
              <a:t>F1-Score &gt; 70%</a:t>
            </a:r>
          </a:p>
          <a:p>
            <a:pPr algn="just"/>
            <a:r>
              <a:rPr lang="en-US" sz="1600" dirty="0"/>
              <a:t>Model yang </a:t>
            </a:r>
            <a:r>
              <a:rPr lang="en-US" sz="1600" dirty="0" err="1"/>
              <a:t>telah</a:t>
            </a:r>
            <a:r>
              <a:rPr lang="en-US" sz="1600" dirty="0"/>
              <a:t> </a:t>
            </a:r>
            <a:r>
              <a:rPr lang="en-US" sz="1600" dirty="0" err="1"/>
              <a:t>memenuhi</a:t>
            </a:r>
            <a:r>
              <a:rPr lang="en-US" sz="1600" dirty="0"/>
              <a:t> </a:t>
            </a:r>
            <a:r>
              <a:rPr lang="en-US" sz="1600" dirty="0" err="1"/>
              <a:t>kriteria</a:t>
            </a:r>
            <a:r>
              <a:rPr lang="en-US" sz="1600" dirty="0"/>
              <a:t> </a:t>
            </a:r>
            <a:r>
              <a:rPr lang="en-US" sz="1600" dirty="0" err="1"/>
              <a:t>akan</a:t>
            </a:r>
            <a:r>
              <a:rPr lang="en-US" sz="1600" dirty="0"/>
              <a:t> di </a:t>
            </a:r>
            <a:r>
              <a:rPr lang="en-US" sz="1600" dirty="0" err="1"/>
              <a:t>lakukan</a:t>
            </a:r>
            <a:r>
              <a:rPr lang="en-US" sz="1600" dirty="0"/>
              <a:t> </a:t>
            </a:r>
            <a:r>
              <a:rPr lang="en-US" sz="1600" dirty="0" err="1"/>
              <a:t>komparasi</a:t>
            </a:r>
            <a:r>
              <a:rPr lang="en-US" sz="1600" dirty="0"/>
              <a:t> pada parameter </a:t>
            </a:r>
            <a:r>
              <a:rPr lang="en-US" sz="1600" dirty="0" err="1"/>
              <a:t>terkait</a:t>
            </a:r>
            <a:r>
              <a:rPr lang="en-US" sz="1600" dirty="0"/>
              <a:t>, dan model </a:t>
            </a:r>
            <a:r>
              <a:rPr lang="en-US" sz="1600" dirty="0" err="1"/>
              <a:t>terbaik</a:t>
            </a:r>
            <a:r>
              <a:rPr lang="en-US" sz="1600" dirty="0"/>
              <a:t> </a:t>
            </a:r>
            <a:r>
              <a:rPr lang="en-US" sz="1600" dirty="0" err="1"/>
              <a:t>akan</a:t>
            </a:r>
            <a:r>
              <a:rPr lang="en-US" sz="1600" dirty="0"/>
              <a:t> di </a:t>
            </a:r>
            <a:r>
              <a:rPr lang="en-US" sz="1600" i="1" dirty="0"/>
              <a:t>deploy </a:t>
            </a:r>
            <a:r>
              <a:rPr lang="en-US" sz="1600" dirty="0"/>
              <a:t>pada </a:t>
            </a:r>
            <a:r>
              <a:rPr lang="en-US" sz="1600" dirty="0" err="1"/>
              <a:t>RaspberryPi</a:t>
            </a:r>
            <a:r>
              <a:rPr lang="en-US" sz="1600" dirty="0"/>
              <a:t>.</a:t>
            </a:r>
          </a:p>
          <a:p>
            <a:endParaRPr lang="en-US" sz="1600" b="1" dirty="0"/>
          </a:p>
        </p:txBody>
      </p:sp>
      <p:graphicFrame>
        <p:nvGraphicFramePr>
          <p:cNvPr id="7" name="Table 7">
            <a:extLst>
              <a:ext uri="{FF2B5EF4-FFF2-40B4-BE49-F238E27FC236}">
                <a16:creationId xmlns:a16="http://schemas.microsoft.com/office/drawing/2014/main" id="{EF23AFCF-8B51-8355-3D16-EA6A0207EE37}"/>
              </a:ext>
            </a:extLst>
          </p:cNvPr>
          <p:cNvGraphicFramePr>
            <a:graphicFrameLocks noGrp="1"/>
          </p:cNvGraphicFramePr>
          <p:nvPr>
            <p:extLst>
              <p:ext uri="{D42A27DB-BD31-4B8C-83A1-F6EECF244321}">
                <p14:modId xmlns:p14="http://schemas.microsoft.com/office/powerpoint/2010/main" val="3392080804"/>
              </p:ext>
            </p:extLst>
          </p:nvPr>
        </p:nvGraphicFramePr>
        <p:xfrm>
          <a:off x="4928506" y="2045637"/>
          <a:ext cx="3845570" cy="1828800"/>
        </p:xfrm>
        <a:graphic>
          <a:graphicData uri="http://schemas.openxmlformats.org/drawingml/2006/table">
            <a:tbl>
              <a:tblPr firstRow="1" bandRow="1">
                <a:tableStyleId>{B301B821-A1FF-4177-AEE7-76D212191A09}</a:tableStyleId>
              </a:tblPr>
              <a:tblGrid>
                <a:gridCol w="2159856">
                  <a:extLst>
                    <a:ext uri="{9D8B030D-6E8A-4147-A177-3AD203B41FA5}">
                      <a16:colId xmlns:a16="http://schemas.microsoft.com/office/drawing/2014/main" val="788470847"/>
                    </a:ext>
                  </a:extLst>
                </a:gridCol>
                <a:gridCol w="1685714">
                  <a:extLst>
                    <a:ext uri="{9D8B030D-6E8A-4147-A177-3AD203B41FA5}">
                      <a16:colId xmlns:a16="http://schemas.microsoft.com/office/drawing/2014/main" val="2161730098"/>
                    </a:ext>
                  </a:extLst>
                </a:gridCol>
              </a:tblGrid>
              <a:tr h="177058">
                <a:tc>
                  <a:txBody>
                    <a:bodyPr/>
                    <a:lstStyle/>
                    <a:p>
                      <a:pPr algn="ctr"/>
                      <a:r>
                        <a:rPr lang="en-US" dirty="0"/>
                        <a:t>Parameters</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YoloV4</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938203"/>
                  </a:ext>
                </a:extLst>
              </a:tr>
              <a:tr h="317735">
                <a:tc>
                  <a:txBody>
                    <a:bodyPr/>
                    <a:lstStyle/>
                    <a:p>
                      <a:pPr algn="ctr"/>
                      <a:r>
                        <a:rPr lang="en-US" i="1"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8827183"/>
                  </a:ext>
                </a:extLst>
              </a:tr>
              <a:tr h="331803">
                <a:tc>
                  <a:txBody>
                    <a:bodyPr/>
                    <a:lstStyle/>
                    <a:p>
                      <a:pPr algn="ctr"/>
                      <a:r>
                        <a:rPr lang="en-US" i="1" dirty="0" err="1"/>
                        <a:t>Precission</a:t>
                      </a:r>
                      <a:endParaRPr lang="en-ID"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114538"/>
                  </a:ext>
                </a:extLst>
              </a:tr>
              <a:tr h="331803">
                <a:tc>
                  <a:txBody>
                    <a:bodyPr/>
                    <a:lstStyle/>
                    <a:p>
                      <a:pPr algn="ctr"/>
                      <a:r>
                        <a:rPr lang="en-US" i="1" dirty="0"/>
                        <a:t>Recall</a:t>
                      </a:r>
                      <a:endParaRPr lang="en-ID"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09900"/>
                  </a:ext>
                </a:extLst>
              </a:tr>
              <a:tr h="331803">
                <a:tc>
                  <a:txBody>
                    <a:bodyPr/>
                    <a:lstStyle/>
                    <a:p>
                      <a:pPr algn="ctr"/>
                      <a:r>
                        <a:rPr lang="en-US" i="1" dirty="0"/>
                        <a:t>F1-Score</a:t>
                      </a:r>
                      <a:endParaRPr lang="en-ID"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194609"/>
                  </a:ext>
                </a:extLst>
              </a:tr>
            </a:tbl>
          </a:graphicData>
        </a:graphic>
      </p:graphicFrame>
      <p:pic>
        <p:nvPicPr>
          <p:cNvPr id="1026" name="Picture 2">
            <a:extLst>
              <a:ext uri="{FF2B5EF4-FFF2-40B4-BE49-F238E27FC236}">
                <a16:creationId xmlns:a16="http://schemas.microsoft.com/office/drawing/2014/main" id="{D1F2C203-FF24-607B-0D04-6BE15B1573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30" r="20055"/>
          <a:stretch/>
        </p:blipFill>
        <p:spPr bwMode="auto">
          <a:xfrm>
            <a:off x="750430" y="2045637"/>
            <a:ext cx="3845571" cy="38346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sz="4800" b="1" i="1" dirty="0">
                <a:latin typeface="Tenorite" pitchFamily="2" charset="0"/>
              </a:rPr>
              <a:t>DEPLOYMENT</a:t>
            </a: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1/1/2023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24</a:t>
            </a:fld>
            <a:endParaRPr lang="en-US" dirty="0"/>
          </a:p>
        </p:txBody>
      </p:sp>
      <p:pic>
        <p:nvPicPr>
          <p:cNvPr id="8" name="Picture 2">
            <a:extLst>
              <a:ext uri="{FF2B5EF4-FFF2-40B4-BE49-F238E27FC236}">
                <a16:creationId xmlns:a16="http://schemas.microsoft.com/office/drawing/2014/main" id="{17CF4FE1-B8A7-B6B6-CDFD-31C34B890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80" t="5432" r="5171" b="12376"/>
          <a:stretch/>
        </p:blipFill>
        <p:spPr bwMode="auto">
          <a:xfrm>
            <a:off x="865597" y="3379092"/>
            <a:ext cx="1424458" cy="952500"/>
          </a:xfrm>
          <a:prstGeom prst="rect">
            <a:avLst/>
          </a:prstGeom>
        </p:spPr>
      </p:pic>
      <p:pic>
        <p:nvPicPr>
          <p:cNvPr id="10" name="Picture 4" descr="Fire Vector Design Clipart, Fire Clipart, Clipart, Fire PNG and Vector with  Transparent Background for Free Download | Fire vector, Fire icons, Vector  design">
            <a:extLst>
              <a:ext uri="{FF2B5EF4-FFF2-40B4-BE49-F238E27FC236}">
                <a16:creationId xmlns:a16="http://schemas.microsoft.com/office/drawing/2014/main" id="{19B5544E-ACB5-1389-A9D8-B728119057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724" t="10480" r="18450" b="12065"/>
          <a:stretch/>
        </p:blipFill>
        <p:spPr bwMode="auto">
          <a:xfrm>
            <a:off x="2529026" y="2203244"/>
            <a:ext cx="847726" cy="1045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kon Kamera Templat | PosterMyWall">
            <a:extLst>
              <a:ext uri="{FF2B5EF4-FFF2-40B4-BE49-F238E27FC236}">
                <a16:creationId xmlns:a16="http://schemas.microsoft.com/office/drawing/2014/main" id="{7911AB39-39F4-2B37-1562-4FF3766B12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69778" y1="56000" x2="69778" y2="56000"/>
                        <a14:foregroundMark x1="55556" y1="29333" x2="55556" y2="29333"/>
                      </a14:backgroundRemoval>
                    </a14:imgEffect>
                  </a14:imgLayer>
                </a14:imgProps>
              </a:ext>
              <a:ext uri="{28A0092B-C50C-407E-A947-70E740481C1C}">
                <a14:useLocalDpi xmlns:a14="http://schemas.microsoft.com/office/drawing/2010/main" val="0"/>
              </a:ext>
            </a:extLst>
          </a:blip>
          <a:srcRect l="9021" t="15901" r="10025" b="17367"/>
          <a:stretch/>
        </p:blipFill>
        <p:spPr bwMode="auto">
          <a:xfrm>
            <a:off x="1346897" y="2541641"/>
            <a:ext cx="469900" cy="3873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983972DB-D8A8-4A74-6784-0A9A6CB96558}"/>
              </a:ext>
            </a:extLst>
          </p:cNvPr>
          <p:cNvCxnSpPr>
            <a:cxnSpLocks/>
            <a:stCxn id="10" idx="1"/>
            <a:endCxn id="12" idx="3"/>
          </p:cNvCxnSpPr>
          <p:nvPr/>
        </p:nvCxnSpPr>
        <p:spPr>
          <a:xfrm flipH="1">
            <a:off x="1816797" y="2725806"/>
            <a:ext cx="712229" cy="951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92945B-D348-3FBB-F019-7B9810D2ABCD}"/>
              </a:ext>
            </a:extLst>
          </p:cNvPr>
          <p:cNvCxnSpPr>
            <a:cxnSpLocks/>
            <a:stCxn id="12" idx="2"/>
            <a:endCxn id="8" idx="0"/>
          </p:cNvCxnSpPr>
          <p:nvPr/>
        </p:nvCxnSpPr>
        <p:spPr>
          <a:xfrm flipH="1">
            <a:off x="1577826" y="2928991"/>
            <a:ext cx="4021" cy="45010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Gambar Ikon Komputer, Clipart Komputer Hitam Dan Putih, Ikon Komputer,  Komputer PNG dan Vektor dengan Background Transparan untuk Unduh Gratis | Computer  icon, Clipart black and white, Logo design free templates">
            <a:extLst>
              <a:ext uri="{FF2B5EF4-FFF2-40B4-BE49-F238E27FC236}">
                <a16:creationId xmlns:a16="http://schemas.microsoft.com/office/drawing/2014/main" id="{D6D11321-9E45-F817-2599-5F606BE11BE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8611" y1="71389" x2="58611" y2="71389"/>
                      </a14:backgroundRemoval>
                    </a14:imgEffect>
                  </a14:imgLayer>
                </a14:imgProps>
              </a:ext>
              <a:ext uri="{28A0092B-C50C-407E-A947-70E740481C1C}">
                <a14:useLocalDpi xmlns:a14="http://schemas.microsoft.com/office/drawing/2010/main" val="0"/>
              </a:ext>
            </a:extLst>
          </a:blip>
          <a:srcRect/>
          <a:stretch>
            <a:fillRect/>
          </a:stretch>
        </p:blipFill>
        <p:spPr bwMode="auto">
          <a:xfrm>
            <a:off x="5803859" y="20859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mbar Ikon Hitam Garis Smartphone, Smartphone, Ponsel, Ponsel PNG dan  Vektor dengan Background Transparan untuk Unduh Gratis">
            <a:extLst>
              <a:ext uri="{FF2B5EF4-FFF2-40B4-BE49-F238E27FC236}">
                <a16:creationId xmlns:a16="http://schemas.microsoft.com/office/drawing/2014/main" id="{CBA67254-330B-5F0E-EF7F-F3FF2FDC830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45313" y1="81875" x2="45313" y2="81875"/>
                      </a14:backgroundRemoval>
                    </a14:imgEffect>
                  </a14:imgLayer>
                </a14:imgProps>
              </a:ext>
              <a:ext uri="{28A0092B-C50C-407E-A947-70E740481C1C}">
                <a14:useLocalDpi xmlns:a14="http://schemas.microsoft.com/office/drawing/2010/main" val="0"/>
              </a:ext>
            </a:extLst>
          </a:blip>
          <a:srcRect/>
          <a:stretch>
            <a:fillRect/>
          </a:stretch>
        </p:blipFill>
        <p:spPr bwMode="auto">
          <a:xfrm>
            <a:off x="7150731" y="2496863"/>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icon logo template design Royalty Free Vector Image">
            <a:extLst>
              <a:ext uri="{FF2B5EF4-FFF2-40B4-BE49-F238E27FC236}">
                <a16:creationId xmlns:a16="http://schemas.microsoft.com/office/drawing/2014/main" id="{C87B64C9-C1A3-A657-2C8B-F7773294A9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1200" y1="35682" x2="31200" y2="35682"/>
                      </a14:backgroundRemoval>
                    </a14:imgEffect>
                  </a14:imgLayer>
                </a14:imgProps>
              </a:ext>
              <a:ext uri="{28A0092B-C50C-407E-A947-70E740481C1C}">
                <a14:useLocalDpi xmlns:a14="http://schemas.microsoft.com/office/drawing/2010/main" val="0"/>
              </a:ext>
            </a:extLst>
          </a:blip>
          <a:srcRect l="22815" t="22769" r="22612" b="32102"/>
          <a:stretch/>
        </p:blipFill>
        <p:spPr bwMode="auto">
          <a:xfrm>
            <a:off x="8244110" y="2553075"/>
            <a:ext cx="1023519" cy="74482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C5ABD94-13C1-2D4D-9FD8-482F6E5B008C}"/>
              </a:ext>
            </a:extLst>
          </p:cNvPr>
          <p:cNvSpPr/>
          <p:nvPr/>
        </p:nvSpPr>
        <p:spPr>
          <a:xfrm>
            <a:off x="3654906" y="5041900"/>
            <a:ext cx="1996593" cy="115569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061" name="Picture 12" descr="Python Logo transparent PNG - StickPNG">
            <a:extLst>
              <a:ext uri="{FF2B5EF4-FFF2-40B4-BE49-F238E27FC236}">
                <a16:creationId xmlns:a16="http://schemas.microsoft.com/office/drawing/2014/main" id="{9DF5E2A8-0DDD-202F-626C-B934B7AC4C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669" y="3882435"/>
            <a:ext cx="588075" cy="585787"/>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64" name="Content Placeholder 3">
            <a:extLst>
              <a:ext uri="{FF2B5EF4-FFF2-40B4-BE49-F238E27FC236}">
                <a16:creationId xmlns:a16="http://schemas.microsoft.com/office/drawing/2014/main" id="{D913ACA8-2E16-BF57-AC15-DB150122B750}"/>
              </a:ext>
            </a:extLst>
          </p:cNvPr>
          <p:cNvSpPr txBox="1">
            <a:spLocks/>
          </p:cNvSpPr>
          <p:nvPr/>
        </p:nvSpPr>
        <p:spPr>
          <a:xfrm>
            <a:off x="462539" y="2390533"/>
            <a:ext cx="888144" cy="1182687"/>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Kamera</a:t>
            </a:r>
            <a:r>
              <a:rPr lang="en-US" sz="900" i="1" dirty="0"/>
              <a:t> </a:t>
            </a:r>
            <a:r>
              <a:rPr lang="en-US" sz="900" i="1" dirty="0" err="1"/>
              <a:t>menangkap</a:t>
            </a:r>
            <a:r>
              <a:rPr lang="en-US" sz="900" i="1" dirty="0"/>
              <a:t> </a:t>
            </a:r>
            <a:r>
              <a:rPr lang="en-US" sz="900" i="1" dirty="0" err="1"/>
              <a:t>gambar</a:t>
            </a:r>
            <a:r>
              <a:rPr lang="en-US" sz="900" i="1" dirty="0"/>
              <a:t> frame by frame dan </a:t>
            </a:r>
            <a:r>
              <a:rPr lang="en-US" sz="900" i="1" dirty="0" err="1"/>
              <a:t>mengirimkan</a:t>
            </a:r>
            <a:r>
              <a:rPr lang="en-US" sz="900" i="1" dirty="0"/>
              <a:t> </a:t>
            </a:r>
            <a:r>
              <a:rPr lang="en-US" sz="900" i="1" dirty="0" err="1"/>
              <a:t>kepada</a:t>
            </a:r>
            <a:r>
              <a:rPr lang="en-US" sz="900" i="1" dirty="0"/>
              <a:t> Raspberry</a:t>
            </a:r>
          </a:p>
        </p:txBody>
      </p:sp>
      <p:sp>
        <p:nvSpPr>
          <p:cNvPr id="2066" name="Content Placeholder 3">
            <a:extLst>
              <a:ext uri="{FF2B5EF4-FFF2-40B4-BE49-F238E27FC236}">
                <a16:creationId xmlns:a16="http://schemas.microsoft.com/office/drawing/2014/main" id="{D6393212-505C-1864-0B0A-0D54A559B103}"/>
              </a:ext>
            </a:extLst>
          </p:cNvPr>
          <p:cNvSpPr txBox="1">
            <a:spLocks/>
          </p:cNvSpPr>
          <p:nvPr/>
        </p:nvSpPr>
        <p:spPr>
          <a:xfrm>
            <a:off x="1960116" y="5662076"/>
            <a:ext cx="1349155" cy="493196"/>
          </a:xfrm>
          <a:prstGeom prst="rect">
            <a:avLst/>
          </a:prstGeom>
          <a:ln>
            <a:noFill/>
          </a:ln>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Mengirimkan</a:t>
            </a:r>
            <a:r>
              <a:rPr lang="en-US" sz="900" i="1" dirty="0"/>
              <a:t> status </a:t>
            </a:r>
            <a:r>
              <a:rPr lang="en-US" sz="900" i="1" dirty="0" err="1"/>
              <a:t>kebakaran</a:t>
            </a:r>
            <a:r>
              <a:rPr lang="en-US" sz="900" i="1" dirty="0"/>
              <a:t> </a:t>
            </a:r>
            <a:r>
              <a:rPr lang="en-US" sz="900" i="1" dirty="0" err="1"/>
              <a:t>berdasarkan</a:t>
            </a:r>
            <a:r>
              <a:rPr lang="en-US" sz="900" i="1" dirty="0"/>
              <a:t> </a:t>
            </a:r>
            <a:r>
              <a:rPr lang="en-US" sz="900" i="1" dirty="0" err="1"/>
              <a:t>prediksi</a:t>
            </a:r>
            <a:r>
              <a:rPr lang="en-US" sz="900" i="1" dirty="0"/>
              <a:t> </a:t>
            </a:r>
            <a:r>
              <a:rPr lang="en-US" sz="900" i="1" dirty="0" err="1"/>
              <a:t>kelas</a:t>
            </a:r>
            <a:endParaRPr lang="en-US" sz="900" i="1" dirty="0"/>
          </a:p>
        </p:txBody>
      </p:sp>
      <p:sp>
        <p:nvSpPr>
          <p:cNvPr id="2067" name="Content Placeholder 3">
            <a:extLst>
              <a:ext uri="{FF2B5EF4-FFF2-40B4-BE49-F238E27FC236}">
                <a16:creationId xmlns:a16="http://schemas.microsoft.com/office/drawing/2014/main" id="{02DE4D12-39B4-2EB8-6713-55BBEB172E73}"/>
              </a:ext>
            </a:extLst>
          </p:cNvPr>
          <p:cNvSpPr txBox="1">
            <a:spLocks/>
          </p:cNvSpPr>
          <p:nvPr/>
        </p:nvSpPr>
        <p:spPr>
          <a:xfrm>
            <a:off x="1994719" y="5325642"/>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HTML Request</a:t>
            </a:r>
          </a:p>
        </p:txBody>
      </p:sp>
      <p:sp>
        <p:nvSpPr>
          <p:cNvPr id="2073" name="Content Placeholder 3">
            <a:extLst>
              <a:ext uri="{FF2B5EF4-FFF2-40B4-BE49-F238E27FC236}">
                <a16:creationId xmlns:a16="http://schemas.microsoft.com/office/drawing/2014/main" id="{B54B85ED-D55E-D142-E3C5-4E399DF875DA}"/>
              </a:ext>
            </a:extLst>
          </p:cNvPr>
          <p:cNvSpPr txBox="1">
            <a:spLocks/>
          </p:cNvSpPr>
          <p:nvPr/>
        </p:nvSpPr>
        <p:spPr>
          <a:xfrm>
            <a:off x="3922509" y="5382253"/>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Menerima</a:t>
            </a:r>
            <a:r>
              <a:rPr lang="en-US" sz="900" i="1" dirty="0"/>
              <a:t> request </a:t>
            </a:r>
            <a:r>
              <a:rPr lang="en-US" sz="900" i="1" dirty="0" err="1"/>
              <a:t>dari</a:t>
            </a:r>
            <a:r>
              <a:rPr lang="en-US" sz="900" i="1" dirty="0"/>
              <a:t> raspberry Pi dan </a:t>
            </a:r>
            <a:r>
              <a:rPr lang="en-US" sz="900" i="1" dirty="0" err="1"/>
              <a:t>memasukkannya</a:t>
            </a:r>
            <a:r>
              <a:rPr lang="en-US" sz="900" i="1" dirty="0"/>
              <a:t> </a:t>
            </a:r>
            <a:r>
              <a:rPr lang="en-US" sz="900" i="1" dirty="0" err="1"/>
              <a:t>ke</a:t>
            </a:r>
            <a:r>
              <a:rPr lang="en-US" sz="900" i="1" dirty="0"/>
              <a:t> </a:t>
            </a:r>
            <a:r>
              <a:rPr lang="en-US" sz="900" i="1" dirty="0" err="1"/>
              <a:t>dalam</a:t>
            </a:r>
            <a:r>
              <a:rPr lang="en-US" sz="900" i="1" dirty="0"/>
              <a:t> database</a:t>
            </a:r>
          </a:p>
        </p:txBody>
      </p:sp>
      <p:pic>
        <p:nvPicPr>
          <p:cNvPr id="2075" name="Picture 2074">
            <a:extLst>
              <a:ext uri="{FF2B5EF4-FFF2-40B4-BE49-F238E27FC236}">
                <a16:creationId xmlns:a16="http://schemas.microsoft.com/office/drawing/2014/main" id="{7CD6D36D-B529-8FC2-D7AE-5E036408D92D}"/>
              </a:ext>
            </a:extLst>
          </p:cNvPr>
          <p:cNvPicPr>
            <a:picLocks noChangeAspect="1"/>
          </p:cNvPicPr>
          <p:nvPr/>
        </p:nvPicPr>
        <p:blipFill>
          <a:blip r:embed="rId14"/>
          <a:stretch>
            <a:fillRect/>
          </a:stretch>
        </p:blipFill>
        <p:spPr>
          <a:xfrm>
            <a:off x="5079779" y="4824635"/>
            <a:ext cx="1229602" cy="663985"/>
          </a:xfrm>
          <a:prstGeom prst="rect">
            <a:avLst/>
          </a:prstGeom>
        </p:spPr>
      </p:pic>
      <p:pic>
        <p:nvPicPr>
          <p:cNvPr id="2077" name="Picture 2076">
            <a:extLst>
              <a:ext uri="{FF2B5EF4-FFF2-40B4-BE49-F238E27FC236}">
                <a16:creationId xmlns:a16="http://schemas.microsoft.com/office/drawing/2014/main" id="{C3FE36F4-FB99-9662-BB25-5F79DABA1DBE}"/>
              </a:ext>
            </a:extLst>
          </p:cNvPr>
          <p:cNvPicPr>
            <a:picLocks noChangeAspect="1"/>
          </p:cNvPicPr>
          <p:nvPr/>
        </p:nvPicPr>
        <p:blipFill>
          <a:blip r:embed="rId15"/>
          <a:stretch>
            <a:fillRect/>
          </a:stretch>
        </p:blipFill>
        <p:spPr>
          <a:xfrm>
            <a:off x="6497421" y="5145061"/>
            <a:ext cx="2007052" cy="936624"/>
          </a:xfrm>
          <a:prstGeom prst="rect">
            <a:avLst/>
          </a:prstGeom>
        </p:spPr>
      </p:pic>
      <p:sp>
        <p:nvSpPr>
          <p:cNvPr id="2080" name="Content Placeholder 3">
            <a:extLst>
              <a:ext uri="{FF2B5EF4-FFF2-40B4-BE49-F238E27FC236}">
                <a16:creationId xmlns:a16="http://schemas.microsoft.com/office/drawing/2014/main" id="{87890E34-12C2-FF2B-CE80-421C21F68394}"/>
              </a:ext>
            </a:extLst>
          </p:cNvPr>
          <p:cNvSpPr txBox="1">
            <a:spLocks/>
          </p:cNvSpPr>
          <p:nvPr/>
        </p:nvSpPr>
        <p:spPr>
          <a:xfrm>
            <a:off x="3906154" y="5156628"/>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Parsing Request</a:t>
            </a:r>
          </a:p>
        </p:txBody>
      </p:sp>
      <p:cxnSp>
        <p:nvCxnSpPr>
          <p:cNvPr id="2085" name="Straight Arrow Connector 2084">
            <a:extLst>
              <a:ext uri="{FF2B5EF4-FFF2-40B4-BE49-F238E27FC236}">
                <a16:creationId xmlns:a16="http://schemas.microsoft.com/office/drawing/2014/main" id="{49B061AA-D8BE-F6DB-DBE9-5F8BB92FCA18}"/>
              </a:ext>
            </a:extLst>
          </p:cNvPr>
          <p:cNvCxnSpPr>
            <a:cxnSpLocks/>
            <a:stCxn id="2073" idx="3"/>
            <a:endCxn id="2077" idx="1"/>
          </p:cNvCxnSpPr>
          <p:nvPr/>
        </p:nvCxnSpPr>
        <p:spPr>
          <a:xfrm flipV="1">
            <a:off x="5271664" y="5613373"/>
            <a:ext cx="1225757" cy="15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8" name="Content Placeholder 3">
            <a:extLst>
              <a:ext uri="{FF2B5EF4-FFF2-40B4-BE49-F238E27FC236}">
                <a16:creationId xmlns:a16="http://schemas.microsoft.com/office/drawing/2014/main" id="{86620A1B-8E55-94E7-EE22-CC30F30C2B70}"/>
              </a:ext>
            </a:extLst>
          </p:cNvPr>
          <p:cNvSpPr txBox="1">
            <a:spLocks/>
          </p:cNvSpPr>
          <p:nvPr/>
        </p:nvSpPr>
        <p:spPr>
          <a:xfrm>
            <a:off x="8271149" y="5041579"/>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Melakukan</a:t>
            </a:r>
            <a:r>
              <a:rPr lang="en-US" sz="900" i="1" dirty="0"/>
              <a:t> storing database </a:t>
            </a:r>
            <a:r>
              <a:rPr lang="en-US" sz="900" i="1" dirty="0" err="1"/>
              <a:t>untuk</a:t>
            </a:r>
            <a:r>
              <a:rPr lang="en-US" sz="900" i="1" dirty="0"/>
              <a:t> </a:t>
            </a:r>
            <a:r>
              <a:rPr lang="en-US" sz="900" i="1" dirty="0" err="1"/>
              <a:t>dapat</a:t>
            </a:r>
            <a:r>
              <a:rPr lang="en-US" sz="900" i="1" dirty="0"/>
              <a:t> </a:t>
            </a:r>
            <a:r>
              <a:rPr lang="en-US" sz="900" i="1" dirty="0" err="1"/>
              <a:t>diakses</a:t>
            </a:r>
            <a:r>
              <a:rPr lang="en-US" sz="900" i="1" dirty="0"/>
              <a:t> oleh </a:t>
            </a:r>
            <a:r>
              <a:rPr lang="en-US" sz="900" i="1" dirty="0" err="1"/>
              <a:t>pengguna</a:t>
            </a:r>
            <a:r>
              <a:rPr lang="en-US" sz="900" i="1" dirty="0"/>
              <a:t> </a:t>
            </a:r>
            <a:r>
              <a:rPr lang="en-US" sz="900" i="1" dirty="0" err="1"/>
              <a:t>melalui</a:t>
            </a:r>
            <a:r>
              <a:rPr lang="en-US" sz="900" i="1" dirty="0"/>
              <a:t> web</a:t>
            </a:r>
          </a:p>
        </p:txBody>
      </p:sp>
      <p:cxnSp>
        <p:nvCxnSpPr>
          <p:cNvPr id="2089" name="Straight Arrow Connector 2088">
            <a:extLst>
              <a:ext uri="{FF2B5EF4-FFF2-40B4-BE49-F238E27FC236}">
                <a16:creationId xmlns:a16="http://schemas.microsoft.com/office/drawing/2014/main" id="{D0C02F39-2D5F-C19F-F72C-3F1AE07B6F0D}"/>
              </a:ext>
            </a:extLst>
          </p:cNvPr>
          <p:cNvCxnSpPr>
            <a:cxnSpLocks/>
            <a:stCxn id="2077" idx="0"/>
            <a:endCxn id="2091" idx="2"/>
          </p:cNvCxnSpPr>
          <p:nvPr/>
        </p:nvCxnSpPr>
        <p:spPr>
          <a:xfrm flipV="1">
            <a:off x="7500947" y="4869325"/>
            <a:ext cx="0" cy="275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0" name="Rectangle 2089">
            <a:extLst>
              <a:ext uri="{FF2B5EF4-FFF2-40B4-BE49-F238E27FC236}">
                <a16:creationId xmlns:a16="http://schemas.microsoft.com/office/drawing/2014/main" id="{1CE6AC16-F91F-0537-9CD9-A4A74B9A46DD}"/>
              </a:ext>
            </a:extLst>
          </p:cNvPr>
          <p:cNvSpPr/>
          <p:nvPr/>
        </p:nvSpPr>
        <p:spPr>
          <a:xfrm>
            <a:off x="6700696" y="4158590"/>
            <a:ext cx="1600499" cy="6842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91" name="Content Placeholder 3">
            <a:extLst>
              <a:ext uri="{FF2B5EF4-FFF2-40B4-BE49-F238E27FC236}">
                <a16:creationId xmlns:a16="http://schemas.microsoft.com/office/drawing/2014/main" id="{5B44C3B4-C6C4-ECDC-BC63-EE8D2FB2E19A}"/>
              </a:ext>
            </a:extLst>
          </p:cNvPr>
          <p:cNvSpPr txBox="1">
            <a:spLocks/>
          </p:cNvSpPr>
          <p:nvPr/>
        </p:nvSpPr>
        <p:spPr>
          <a:xfrm>
            <a:off x="6826369" y="4376129"/>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Mengambil</a:t>
            </a:r>
            <a:r>
              <a:rPr lang="en-US" sz="900" i="1" dirty="0"/>
              <a:t> data </a:t>
            </a:r>
            <a:r>
              <a:rPr lang="en-US" sz="900" i="1" dirty="0" err="1"/>
              <a:t>dari</a:t>
            </a:r>
            <a:r>
              <a:rPr lang="en-US" sz="900" i="1" dirty="0"/>
              <a:t> database dan </a:t>
            </a:r>
            <a:r>
              <a:rPr lang="en-US" sz="900" i="1" dirty="0" err="1"/>
              <a:t>menampilkan</a:t>
            </a:r>
            <a:r>
              <a:rPr lang="en-US" sz="900" i="1" dirty="0"/>
              <a:t> </a:t>
            </a:r>
            <a:r>
              <a:rPr lang="en-US" sz="900" i="1" dirty="0" err="1"/>
              <a:t>dalam</a:t>
            </a:r>
            <a:r>
              <a:rPr lang="en-US" sz="900" i="1" dirty="0"/>
              <a:t> </a:t>
            </a:r>
            <a:r>
              <a:rPr lang="en-US" sz="900" i="1" dirty="0" err="1"/>
              <a:t>bentuk</a:t>
            </a:r>
            <a:r>
              <a:rPr lang="en-US" sz="900" i="1" dirty="0"/>
              <a:t> web</a:t>
            </a:r>
          </a:p>
        </p:txBody>
      </p:sp>
      <p:sp>
        <p:nvSpPr>
          <p:cNvPr id="2092" name="Content Placeholder 3">
            <a:extLst>
              <a:ext uri="{FF2B5EF4-FFF2-40B4-BE49-F238E27FC236}">
                <a16:creationId xmlns:a16="http://schemas.microsoft.com/office/drawing/2014/main" id="{647499D1-0A89-A621-573E-DE8B47C06C70}"/>
              </a:ext>
            </a:extLst>
          </p:cNvPr>
          <p:cNvSpPr txBox="1">
            <a:spLocks/>
          </p:cNvSpPr>
          <p:nvPr/>
        </p:nvSpPr>
        <p:spPr>
          <a:xfrm>
            <a:off x="6826367" y="4207566"/>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Web</a:t>
            </a:r>
          </a:p>
        </p:txBody>
      </p:sp>
      <p:cxnSp>
        <p:nvCxnSpPr>
          <p:cNvPr id="2097" name="Straight Arrow Connector 2096">
            <a:extLst>
              <a:ext uri="{FF2B5EF4-FFF2-40B4-BE49-F238E27FC236}">
                <a16:creationId xmlns:a16="http://schemas.microsoft.com/office/drawing/2014/main" id="{8A5192DC-AD73-06AE-7C1E-E15525C6F742}"/>
              </a:ext>
            </a:extLst>
          </p:cNvPr>
          <p:cNvCxnSpPr>
            <a:cxnSpLocks/>
            <a:stCxn id="2090" idx="0"/>
            <a:endCxn id="2100" idx="2"/>
          </p:cNvCxnSpPr>
          <p:nvPr/>
        </p:nvCxnSpPr>
        <p:spPr>
          <a:xfrm flipV="1">
            <a:off x="7500946" y="3390767"/>
            <a:ext cx="1" cy="767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0" name="Rectangle 2099">
            <a:extLst>
              <a:ext uri="{FF2B5EF4-FFF2-40B4-BE49-F238E27FC236}">
                <a16:creationId xmlns:a16="http://schemas.microsoft.com/office/drawing/2014/main" id="{0085A84B-D073-0198-77E1-2153BCEF56A4}"/>
              </a:ext>
            </a:extLst>
          </p:cNvPr>
          <p:cNvSpPr/>
          <p:nvPr/>
        </p:nvSpPr>
        <p:spPr>
          <a:xfrm>
            <a:off x="5692882" y="2334858"/>
            <a:ext cx="3616130" cy="105590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03" name="Picture 16" descr="HTML5 - Wikipedia bahasa Indonesia, ensiklopedia bebas">
            <a:extLst>
              <a:ext uri="{FF2B5EF4-FFF2-40B4-BE49-F238E27FC236}">
                <a16:creationId xmlns:a16="http://schemas.microsoft.com/office/drawing/2014/main" id="{23C16754-362E-C5B6-7D1E-5AC9189DF7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3300" y="3938799"/>
            <a:ext cx="626823" cy="626823"/>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18" descr="CSS - Wikipedia">
            <a:extLst>
              <a:ext uri="{FF2B5EF4-FFF2-40B4-BE49-F238E27FC236}">
                <a16:creationId xmlns:a16="http://schemas.microsoft.com/office/drawing/2014/main" id="{689E5D97-948C-F13D-2EC2-BB70D323D2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4471" y="3903893"/>
            <a:ext cx="417567" cy="62682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Connector: Elbow 47">
            <a:extLst>
              <a:ext uri="{FF2B5EF4-FFF2-40B4-BE49-F238E27FC236}">
                <a16:creationId xmlns:a16="http://schemas.microsoft.com/office/drawing/2014/main" id="{868EA3A7-5F67-0B21-0015-186DC389F4B0}"/>
              </a:ext>
            </a:extLst>
          </p:cNvPr>
          <p:cNvCxnSpPr>
            <a:cxnSpLocks/>
            <a:stCxn id="8" idx="2"/>
            <a:endCxn id="61" idx="1"/>
          </p:cNvCxnSpPr>
          <p:nvPr/>
        </p:nvCxnSpPr>
        <p:spPr>
          <a:xfrm rot="16200000" flipH="1">
            <a:off x="1972287" y="3937131"/>
            <a:ext cx="1288158" cy="20770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809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pic>
        <p:nvPicPr>
          <p:cNvPr id="7" name="Picture 6" descr="Universitas Pembangunan Nasional Veteran Jakarta - Wikipedia bahasa  Indonesia, ensiklopedia bebas">
            <a:extLst>
              <a:ext uri="{FF2B5EF4-FFF2-40B4-BE49-F238E27FC236}">
                <a16:creationId xmlns:a16="http://schemas.microsoft.com/office/drawing/2014/main" id="{1EFCD27A-5B22-D360-F6D7-DFDF9DE81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 y="93098"/>
            <a:ext cx="1104618" cy="11046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E80D99F-8C0D-8086-AA90-61582B82B403}"/>
              </a:ext>
            </a:extLst>
          </p:cNvPr>
          <p:cNvPicPr>
            <a:picLocks noChangeAspect="1"/>
          </p:cNvPicPr>
          <p:nvPr/>
        </p:nvPicPr>
        <p:blipFill>
          <a:blip r:embed="rId3"/>
          <a:stretch>
            <a:fillRect/>
          </a:stretch>
        </p:blipFill>
        <p:spPr>
          <a:xfrm>
            <a:off x="1383173" y="93098"/>
            <a:ext cx="1104618" cy="1104618"/>
          </a:xfrm>
          <a:prstGeom prst="rect">
            <a:avLst/>
          </a:prstGeom>
        </p:spPr>
      </p:pic>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B94F8-3771-878E-826B-47C9FB886564}"/>
              </a:ext>
            </a:extLst>
          </p:cNvPr>
          <p:cNvSpPr>
            <a:spLocks noGrp="1"/>
          </p:cNvSpPr>
          <p:nvPr>
            <p:ph idx="1"/>
          </p:nvPr>
        </p:nvSpPr>
        <p:spPr/>
        <p:txBody>
          <a:bodyPr/>
          <a:lstStyle/>
          <a:p>
            <a:endParaRPr lang="en-ID"/>
          </a:p>
        </p:txBody>
      </p:sp>
      <p:sp>
        <p:nvSpPr>
          <p:cNvPr id="4" name="Date Placeholder 3">
            <a:extLst>
              <a:ext uri="{FF2B5EF4-FFF2-40B4-BE49-F238E27FC236}">
                <a16:creationId xmlns:a16="http://schemas.microsoft.com/office/drawing/2014/main" id="{24DC211C-79E7-8D38-1A27-435B964585AE}"/>
              </a:ext>
            </a:extLst>
          </p:cNvPr>
          <p:cNvSpPr>
            <a:spLocks noGrp="1"/>
          </p:cNvSpPr>
          <p:nvPr>
            <p:ph type="dt" sz="half" idx="2"/>
          </p:nvPr>
        </p:nvSpPr>
        <p:spPr/>
        <p:txBody>
          <a:bodyPr/>
          <a:lstStyle/>
          <a:p>
            <a:fld id="{5F02DCD1-2C6B-F948-9F72-3BB0CF3D512E}" type="datetime1">
              <a:rPr lang="en-US" smtClean="0"/>
              <a:pPr/>
              <a:t>1/1/2023</a:t>
            </a:fld>
            <a:endParaRPr lang="en-US" dirty="0"/>
          </a:p>
        </p:txBody>
      </p:sp>
      <p:sp>
        <p:nvSpPr>
          <p:cNvPr id="5" name="Footer Placeholder 4">
            <a:extLst>
              <a:ext uri="{FF2B5EF4-FFF2-40B4-BE49-F238E27FC236}">
                <a16:creationId xmlns:a16="http://schemas.microsoft.com/office/drawing/2014/main" id="{872BA384-BB0E-EBE5-C1B2-0A74579744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246088E-60C2-0522-0B70-45ED4FF0480D}"/>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7" name="Picture 2">
            <a:extLst>
              <a:ext uri="{FF2B5EF4-FFF2-40B4-BE49-F238E27FC236}">
                <a16:creationId xmlns:a16="http://schemas.microsoft.com/office/drawing/2014/main" id="{A1F31B8B-4A4E-F10C-AA83-F108D1D8A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26" y="1720751"/>
            <a:ext cx="7696704" cy="4276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A00362-6066-0F10-8CFD-4982F37478D7}"/>
              </a:ext>
            </a:extLst>
          </p:cNvPr>
          <p:cNvPicPr>
            <a:picLocks noChangeAspect="1"/>
          </p:cNvPicPr>
          <p:nvPr/>
        </p:nvPicPr>
        <p:blipFill>
          <a:blip r:embed="rId3"/>
          <a:stretch>
            <a:fillRect/>
          </a:stretch>
        </p:blipFill>
        <p:spPr>
          <a:xfrm>
            <a:off x="8196868" y="1720433"/>
            <a:ext cx="3352802" cy="2201840"/>
          </a:xfrm>
          <a:prstGeom prst="rect">
            <a:avLst/>
          </a:prstGeom>
          <a:ln w="9525">
            <a:solidFill>
              <a:schemeClr val="accent1"/>
            </a:solidFill>
          </a:ln>
        </p:spPr>
      </p:pic>
      <p:pic>
        <p:nvPicPr>
          <p:cNvPr id="9" name="Picture 8">
            <a:extLst>
              <a:ext uri="{FF2B5EF4-FFF2-40B4-BE49-F238E27FC236}">
                <a16:creationId xmlns:a16="http://schemas.microsoft.com/office/drawing/2014/main" id="{08757680-AA6A-D7BF-92EE-94C3C58C47D5}"/>
              </a:ext>
            </a:extLst>
          </p:cNvPr>
          <p:cNvPicPr>
            <a:picLocks noChangeAspect="1"/>
          </p:cNvPicPr>
          <p:nvPr/>
        </p:nvPicPr>
        <p:blipFill>
          <a:blip r:embed="rId4"/>
          <a:stretch>
            <a:fillRect/>
          </a:stretch>
        </p:blipFill>
        <p:spPr>
          <a:xfrm>
            <a:off x="8196868" y="3971320"/>
            <a:ext cx="3352801" cy="2031157"/>
          </a:xfrm>
          <a:prstGeom prst="rect">
            <a:avLst/>
          </a:prstGeom>
          <a:ln>
            <a:solidFill>
              <a:schemeClr val="accent1"/>
            </a:solidFill>
          </a:ln>
        </p:spPr>
      </p:pic>
      <p:sp>
        <p:nvSpPr>
          <p:cNvPr id="10" name="Content Placeholder 2">
            <a:extLst>
              <a:ext uri="{FF2B5EF4-FFF2-40B4-BE49-F238E27FC236}">
                <a16:creationId xmlns:a16="http://schemas.microsoft.com/office/drawing/2014/main" id="{DAE10CBA-627F-DF8E-9BD4-C31D52E0D4A2}"/>
              </a:ext>
            </a:extLst>
          </p:cNvPr>
          <p:cNvSpPr txBox="1">
            <a:spLocks/>
          </p:cNvSpPr>
          <p:nvPr/>
        </p:nvSpPr>
        <p:spPr>
          <a:xfrm>
            <a:off x="352026" y="1372184"/>
            <a:ext cx="7696704" cy="35900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Dinas </a:t>
            </a:r>
            <a:r>
              <a:rPr lang="en-US" sz="1400" b="1" dirty="0" err="1"/>
              <a:t>Penanggulangan</a:t>
            </a:r>
            <a:r>
              <a:rPr lang="en-US" sz="1400" b="1" dirty="0"/>
              <a:t> </a:t>
            </a:r>
            <a:r>
              <a:rPr lang="en-US" sz="1400" b="1" dirty="0" err="1"/>
              <a:t>Kebakaran</a:t>
            </a:r>
            <a:r>
              <a:rPr lang="en-US" sz="1400" b="1" dirty="0"/>
              <a:t> dan </a:t>
            </a:r>
            <a:r>
              <a:rPr lang="en-US" sz="1400" b="1" dirty="0" err="1"/>
              <a:t>Penyelamatan</a:t>
            </a:r>
            <a:r>
              <a:rPr lang="en-US" sz="1400" b="1" dirty="0"/>
              <a:t> </a:t>
            </a:r>
            <a:r>
              <a:rPr lang="en-US" sz="1400" b="1" dirty="0" err="1"/>
              <a:t>Provinsi</a:t>
            </a:r>
            <a:r>
              <a:rPr lang="en-US" sz="1400" b="1" dirty="0"/>
              <a:t> DKI Jakarta</a:t>
            </a:r>
          </a:p>
        </p:txBody>
      </p:sp>
      <p:sp>
        <p:nvSpPr>
          <p:cNvPr id="11" name="Content Placeholder 2">
            <a:extLst>
              <a:ext uri="{FF2B5EF4-FFF2-40B4-BE49-F238E27FC236}">
                <a16:creationId xmlns:a16="http://schemas.microsoft.com/office/drawing/2014/main" id="{3BFAFA71-EBDC-15F2-50BF-BE5797200A8A}"/>
              </a:ext>
            </a:extLst>
          </p:cNvPr>
          <p:cNvSpPr txBox="1">
            <a:spLocks/>
          </p:cNvSpPr>
          <p:nvPr/>
        </p:nvSpPr>
        <p:spPr>
          <a:xfrm>
            <a:off x="7841647" y="1301185"/>
            <a:ext cx="3581320" cy="35900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chemeClr val="bg1"/>
                </a:solidFill>
              </a:rPr>
              <a:t>D. </a:t>
            </a:r>
            <a:r>
              <a:rPr lang="en-US" sz="1400" b="1" dirty="0" err="1">
                <a:solidFill>
                  <a:schemeClr val="bg1"/>
                </a:solidFill>
              </a:rPr>
              <a:t>Winberg</a:t>
            </a:r>
            <a:r>
              <a:rPr lang="en-US" sz="1400" b="1" dirty="0">
                <a:solidFill>
                  <a:schemeClr val="bg1"/>
                </a:solidFill>
              </a:rPr>
              <a:t>, “International Fire Death                           Rate Trends,” 2016.</a:t>
            </a:r>
          </a:p>
        </p:txBody>
      </p:sp>
      <p:sp>
        <p:nvSpPr>
          <p:cNvPr id="12" name="Title 1">
            <a:extLst>
              <a:ext uri="{FF2B5EF4-FFF2-40B4-BE49-F238E27FC236}">
                <a16:creationId xmlns:a16="http://schemas.microsoft.com/office/drawing/2014/main" id="{F107966B-FE6F-82F2-4F4B-8BC408737333}"/>
              </a:ext>
            </a:extLst>
          </p:cNvPr>
          <p:cNvSpPr txBox="1">
            <a:spLocks/>
          </p:cNvSpPr>
          <p:nvPr/>
        </p:nvSpPr>
        <p:spPr>
          <a:xfrm>
            <a:off x="1026815" y="-295865"/>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dirty="0"/>
              <a:t>LATAR BELAKANG</a:t>
            </a:r>
          </a:p>
        </p:txBody>
      </p:sp>
    </p:spTree>
    <p:extLst>
      <p:ext uri="{BB962C8B-B14F-4D97-AF65-F5344CB8AC3E}">
        <p14:creationId xmlns:p14="http://schemas.microsoft.com/office/powerpoint/2010/main" val="197902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DC211C-79E7-8D38-1A27-435B964585AE}"/>
              </a:ext>
            </a:extLst>
          </p:cNvPr>
          <p:cNvSpPr>
            <a:spLocks noGrp="1"/>
          </p:cNvSpPr>
          <p:nvPr>
            <p:ph type="dt" sz="half" idx="2"/>
          </p:nvPr>
        </p:nvSpPr>
        <p:spPr/>
        <p:txBody>
          <a:bodyPr/>
          <a:lstStyle/>
          <a:p>
            <a:fld id="{5F02DCD1-2C6B-F948-9F72-3BB0CF3D512E}" type="datetime1">
              <a:rPr lang="en-US" smtClean="0"/>
              <a:pPr/>
              <a:t>1/1/2023</a:t>
            </a:fld>
            <a:endParaRPr lang="en-US" dirty="0"/>
          </a:p>
        </p:txBody>
      </p:sp>
      <p:sp>
        <p:nvSpPr>
          <p:cNvPr id="5" name="Footer Placeholder 4">
            <a:extLst>
              <a:ext uri="{FF2B5EF4-FFF2-40B4-BE49-F238E27FC236}">
                <a16:creationId xmlns:a16="http://schemas.microsoft.com/office/drawing/2014/main" id="{872BA384-BB0E-EBE5-C1B2-0A74579744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246088E-60C2-0522-0B70-45ED4FF0480D}"/>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12" name="Title 1">
            <a:extLst>
              <a:ext uri="{FF2B5EF4-FFF2-40B4-BE49-F238E27FC236}">
                <a16:creationId xmlns:a16="http://schemas.microsoft.com/office/drawing/2014/main" id="{F107966B-FE6F-82F2-4F4B-8BC408737333}"/>
              </a:ext>
            </a:extLst>
          </p:cNvPr>
          <p:cNvSpPr txBox="1">
            <a:spLocks/>
          </p:cNvSpPr>
          <p:nvPr/>
        </p:nvSpPr>
        <p:spPr>
          <a:xfrm>
            <a:off x="1026815" y="-295865"/>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dirty="0"/>
              <a:t>LATAR BELAKANG</a:t>
            </a:r>
          </a:p>
        </p:txBody>
      </p:sp>
      <p:pic>
        <p:nvPicPr>
          <p:cNvPr id="15" name="Picture 14">
            <a:extLst>
              <a:ext uri="{FF2B5EF4-FFF2-40B4-BE49-F238E27FC236}">
                <a16:creationId xmlns:a16="http://schemas.microsoft.com/office/drawing/2014/main" id="{DA72EA69-6E91-2AA7-B701-6400E09C6825}"/>
              </a:ext>
            </a:extLst>
          </p:cNvPr>
          <p:cNvPicPr>
            <a:picLocks noChangeAspect="1"/>
          </p:cNvPicPr>
          <p:nvPr/>
        </p:nvPicPr>
        <p:blipFill>
          <a:blip r:embed="rId2"/>
          <a:stretch>
            <a:fillRect/>
          </a:stretch>
        </p:blipFill>
        <p:spPr>
          <a:xfrm>
            <a:off x="532692" y="1421763"/>
            <a:ext cx="4272749" cy="2512303"/>
          </a:xfrm>
          <a:prstGeom prst="rect">
            <a:avLst/>
          </a:prstGeom>
          <a:ln>
            <a:solidFill>
              <a:schemeClr val="accent1"/>
            </a:solidFill>
          </a:ln>
        </p:spPr>
      </p:pic>
      <p:pic>
        <p:nvPicPr>
          <p:cNvPr id="23" name="Picture 22">
            <a:extLst>
              <a:ext uri="{FF2B5EF4-FFF2-40B4-BE49-F238E27FC236}">
                <a16:creationId xmlns:a16="http://schemas.microsoft.com/office/drawing/2014/main" id="{28045B93-2D03-AD67-519D-1AF5DD6E104F}"/>
              </a:ext>
            </a:extLst>
          </p:cNvPr>
          <p:cNvPicPr>
            <a:picLocks noChangeAspect="1"/>
          </p:cNvPicPr>
          <p:nvPr/>
        </p:nvPicPr>
        <p:blipFill>
          <a:blip r:embed="rId3"/>
          <a:stretch>
            <a:fillRect/>
          </a:stretch>
        </p:blipFill>
        <p:spPr>
          <a:xfrm>
            <a:off x="4980621" y="1421764"/>
            <a:ext cx="6830378" cy="5125165"/>
          </a:xfrm>
          <a:prstGeom prst="rect">
            <a:avLst/>
          </a:prstGeom>
        </p:spPr>
      </p:pic>
      <p:sp>
        <p:nvSpPr>
          <p:cNvPr id="25" name="Content Placeholder 2">
            <a:extLst>
              <a:ext uri="{FF2B5EF4-FFF2-40B4-BE49-F238E27FC236}">
                <a16:creationId xmlns:a16="http://schemas.microsoft.com/office/drawing/2014/main" id="{EF693721-11F8-43F3-A862-03FDB32300BE}"/>
              </a:ext>
            </a:extLst>
          </p:cNvPr>
          <p:cNvSpPr txBox="1">
            <a:spLocks/>
          </p:cNvSpPr>
          <p:nvPr/>
        </p:nvSpPr>
        <p:spPr>
          <a:xfrm>
            <a:off x="5916406" y="1068911"/>
            <a:ext cx="5306380" cy="313640"/>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G. </a:t>
            </a:r>
            <a:r>
              <a:rPr lang="en-US" sz="1400" b="1" dirty="0" err="1"/>
              <a:t>Kurlick</a:t>
            </a:r>
            <a:r>
              <a:rPr lang="en-US" sz="1400" b="1" dirty="0"/>
              <a:t>, “Stop, drop, and roll: Workplace hazards of local government firefighters, 2009,” Monthly labor review / U.S. Department of Labor, Bureau of Labor Statistics, vol. 135, pp. 18–25, Aug. 2012.</a:t>
            </a:r>
          </a:p>
        </p:txBody>
      </p:sp>
      <p:sp>
        <p:nvSpPr>
          <p:cNvPr id="28" name="Content Placeholder 2">
            <a:extLst>
              <a:ext uri="{FF2B5EF4-FFF2-40B4-BE49-F238E27FC236}">
                <a16:creationId xmlns:a16="http://schemas.microsoft.com/office/drawing/2014/main" id="{EECD8A10-745B-9AB5-0955-38D5B90C95E6}"/>
              </a:ext>
            </a:extLst>
          </p:cNvPr>
          <p:cNvSpPr txBox="1">
            <a:spLocks/>
          </p:cNvSpPr>
          <p:nvPr/>
        </p:nvSpPr>
        <p:spPr>
          <a:xfrm>
            <a:off x="809975" y="1072828"/>
            <a:ext cx="3581320" cy="35900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chemeClr val="bg1"/>
                </a:solidFill>
              </a:rPr>
              <a:t>D. </a:t>
            </a:r>
            <a:r>
              <a:rPr lang="en-US" sz="1400" b="1" dirty="0" err="1">
                <a:solidFill>
                  <a:schemeClr val="bg1"/>
                </a:solidFill>
              </a:rPr>
              <a:t>Winberg</a:t>
            </a:r>
            <a:r>
              <a:rPr lang="en-US" sz="1400" b="1" dirty="0">
                <a:solidFill>
                  <a:schemeClr val="bg1"/>
                </a:solidFill>
              </a:rPr>
              <a:t>, “International Fire Death                           Rate Trends,” 2016.</a:t>
            </a:r>
          </a:p>
        </p:txBody>
      </p:sp>
      <p:pic>
        <p:nvPicPr>
          <p:cNvPr id="31" name="Picture 30">
            <a:extLst>
              <a:ext uri="{FF2B5EF4-FFF2-40B4-BE49-F238E27FC236}">
                <a16:creationId xmlns:a16="http://schemas.microsoft.com/office/drawing/2014/main" id="{3CEAFED2-C549-EA18-79B6-710824B1F7E3}"/>
              </a:ext>
            </a:extLst>
          </p:cNvPr>
          <p:cNvPicPr>
            <a:picLocks noChangeAspect="1"/>
          </p:cNvPicPr>
          <p:nvPr/>
        </p:nvPicPr>
        <p:blipFill>
          <a:blip r:embed="rId4"/>
          <a:stretch>
            <a:fillRect/>
          </a:stretch>
        </p:blipFill>
        <p:spPr>
          <a:xfrm>
            <a:off x="532693" y="4035598"/>
            <a:ext cx="4272750" cy="2511331"/>
          </a:xfrm>
          <a:prstGeom prst="rect">
            <a:avLst/>
          </a:prstGeom>
          <a:ln>
            <a:solidFill>
              <a:schemeClr val="accent1"/>
            </a:solidFill>
          </a:ln>
        </p:spPr>
      </p:pic>
    </p:spTree>
    <p:extLst>
      <p:ext uri="{BB962C8B-B14F-4D97-AF65-F5344CB8AC3E}">
        <p14:creationId xmlns:p14="http://schemas.microsoft.com/office/powerpoint/2010/main" val="696241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F599366-2E97-AC4D-7D22-A49E990E8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 y="3760486"/>
            <a:ext cx="4211879" cy="2948520"/>
          </a:xfrm>
          <a:prstGeom prst="rect">
            <a:avLst/>
          </a:prstGeom>
          <a:ln w="63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EA05E8-F6E4-1E6D-0EC2-C55F5E44D240}"/>
              </a:ext>
            </a:extLst>
          </p:cNvPr>
          <p:cNvSpPr>
            <a:spLocks noGrp="1"/>
          </p:cNvSpPr>
          <p:nvPr>
            <p:ph type="title"/>
          </p:nvPr>
        </p:nvSpPr>
        <p:spPr/>
        <p:txBody>
          <a:bodyPr/>
          <a:lstStyle/>
          <a:p>
            <a:r>
              <a:rPr lang="en-US" dirty="0"/>
              <a:t>LATAR BELAKANG</a:t>
            </a:r>
          </a:p>
        </p:txBody>
      </p:sp>
      <p:sp>
        <p:nvSpPr>
          <p:cNvPr id="3" name="Content Placeholder 2">
            <a:extLst>
              <a:ext uri="{FF2B5EF4-FFF2-40B4-BE49-F238E27FC236}">
                <a16:creationId xmlns:a16="http://schemas.microsoft.com/office/drawing/2014/main" id="{BCD44904-5B46-B0B8-7036-14A282367B00}"/>
              </a:ext>
            </a:extLst>
          </p:cNvPr>
          <p:cNvSpPr>
            <a:spLocks noGrp="1"/>
          </p:cNvSpPr>
          <p:nvPr>
            <p:ph idx="1"/>
          </p:nvPr>
        </p:nvSpPr>
        <p:spPr>
          <a:xfrm>
            <a:off x="9338902" y="2006476"/>
            <a:ext cx="2705097" cy="4349874"/>
          </a:xfrm>
          <a:solidFill>
            <a:schemeClr val="bg1"/>
          </a:solidFill>
          <a:ln>
            <a:solidFill>
              <a:schemeClr val="tx1"/>
            </a:solidFill>
          </a:ln>
        </p:spPr>
        <p:txBody>
          <a:bodyPr/>
          <a:lstStyle/>
          <a:p>
            <a:pPr marL="457200" indent="-457200">
              <a:buFont typeface="Wingdings" panose="05000000000000000000" pitchFamily="2" charset="2"/>
              <a:buChar char="q"/>
            </a:pPr>
            <a:r>
              <a:rPr lang="en-US" sz="2000" b="1" dirty="0">
                <a:solidFill>
                  <a:sysClr val="windowText" lastClr="000000"/>
                </a:solidFill>
              </a:rPr>
              <a:t>Sensor asap </a:t>
            </a:r>
            <a:r>
              <a:rPr lang="en-US" sz="2000" b="1" dirty="0" err="1">
                <a:solidFill>
                  <a:sysClr val="windowText" lastClr="000000"/>
                </a:solidFill>
              </a:rPr>
              <a:t>tidak</a:t>
            </a:r>
            <a:r>
              <a:rPr lang="en-US" sz="2000" b="1" dirty="0">
                <a:solidFill>
                  <a:sysClr val="windowText" lastClr="000000"/>
                </a:solidFill>
              </a:rPr>
              <a:t> </a:t>
            </a:r>
            <a:r>
              <a:rPr lang="en-US" sz="2000" b="1" dirty="0" err="1">
                <a:solidFill>
                  <a:sysClr val="windowText" lastClr="000000"/>
                </a:solidFill>
              </a:rPr>
              <a:t>efektif</a:t>
            </a:r>
            <a:r>
              <a:rPr lang="en-US" sz="2000" b="1" dirty="0">
                <a:solidFill>
                  <a:sysClr val="windowText" lastClr="000000"/>
                </a:solidFill>
              </a:rPr>
              <a:t> </a:t>
            </a:r>
            <a:r>
              <a:rPr lang="en-US" sz="2000" b="1" dirty="0" err="1">
                <a:solidFill>
                  <a:sysClr val="windowText" lastClr="000000"/>
                </a:solidFill>
              </a:rPr>
              <a:t>digunakan</a:t>
            </a:r>
            <a:r>
              <a:rPr lang="en-US" sz="2000" b="1" dirty="0">
                <a:solidFill>
                  <a:sysClr val="windowText" lastClr="000000"/>
                </a:solidFill>
              </a:rPr>
              <a:t> di </a:t>
            </a:r>
            <a:r>
              <a:rPr lang="en-US" sz="2000" b="1" dirty="0" err="1">
                <a:solidFill>
                  <a:sysClr val="windowText" lastClr="000000"/>
                </a:solidFill>
              </a:rPr>
              <a:t>tempat</a:t>
            </a:r>
            <a:r>
              <a:rPr lang="en-US" sz="2000" b="1" dirty="0">
                <a:solidFill>
                  <a:sysClr val="windowText" lastClr="000000"/>
                </a:solidFill>
              </a:rPr>
              <a:t> yang </a:t>
            </a:r>
            <a:r>
              <a:rPr lang="en-US" sz="2000" b="1" dirty="0" err="1">
                <a:solidFill>
                  <a:sysClr val="windowText" lastClr="000000"/>
                </a:solidFill>
              </a:rPr>
              <a:t>dingin</a:t>
            </a:r>
            <a:r>
              <a:rPr lang="en-US" sz="2000" b="1" dirty="0">
                <a:solidFill>
                  <a:sysClr val="windowText" lastClr="000000"/>
                </a:solidFill>
              </a:rPr>
              <a:t> </a:t>
            </a:r>
            <a:r>
              <a:rPr lang="en-US" sz="2000" b="1" dirty="0" err="1">
                <a:solidFill>
                  <a:sysClr val="windowText" lastClr="000000"/>
                </a:solidFill>
              </a:rPr>
              <a:t>atau</a:t>
            </a:r>
            <a:r>
              <a:rPr lang="en-US" sz="2000" b="1" dirty="0">
                <a:solidFill>
                  <a:sysClr val="windowText" lastClr="000000"/>
                </a:solidFill>
              </a:rPr>
              <a:t> </a:t>
            </a:r>
            <a:r>
              <a:rPr lang="en-US" sz="2000" b="1" dirty="0" err="1">
                <a:solidFill>
                  <a:sysClr val="windowText" lastClr="000000"/>
                </a:solidFill>
              </a:rPr>
              <a:t>lembab</a:t>
            </a:r>
            <a:r>
              <a:rPr lang="en-US" sz="2000" b="1" dirty="0">
                <a:solidFill>
                  <a:sysClr val="windowText" lastClr="000000"/>
                </a:solidFill>
              </a:rPr>
              <a:t>.</a:t>
            </a:r>
          </a:p>
          <a:p>
            <a:pPr marL="457200" indent="-457200">
              <a:buFont typeface="Wingdings" panose="05000000000000000000" pitchFamily="2" charset="2"/>
              <a:buChar char="q"/>
            </a:pPr>
            <a:r>
              <a:rPr lang="en-US" sz="2000" b="1" dirty="0">
                <a:solidFill>
                  <a:sysClr val="windowText" lastClr="000000"/>
                </a:solidFill>
              </a:rPr>
              <a:t>Sensor </a:t>
            </a:r>
            <a:r>
              <a:rPr lang="en-US" sz="2000" b="1" dirty="0" err="1">
                <a:solidFill>
                  <a:sysClr val="windowText" lastClr="000000"/>
                </a:solidFill>
              </a:rPr>
              <a:t>hanya</a:t>
            </a:r>
            <a:r>
              <a:rPr lang="en-US" sz="2000" b="1" dirty="0">
                <a:solidFill>
                  <a:sysClr val="windowText" lastClr="000000"/>
                </a:solidFill>
              </a:rPr>
              <a:t> </a:t>
            </a:r>
            <a:r>
              <a:rPr lang="en-US" sz="2000" b="1" dirty="0" err="1">
                <a:solidFill>
                  <a:sysClr val="windowText" lastClr="000000"/>
                </a:solidFill>
              </a:rPr>
              <a:t>mampu</a:t>
            </a:r>
            <a:r>
              <a:rPr lang="en-US" sz="2000" b="1" dirty="0">
                <a:solidFill>
                  <a:sysClr val="windowText" lastClr="000000"/>
                </a:solidFill>
              </a:rPr>
              <a:t> </a:t>
            </a:r>
            <a:r>
              <a:rPr lang="en-US" sz="2000" b="1" dirty="0" err="1">
                <a:solidFill>
                  <a:sysClr val="windowText" lastClr="000000"/>
                </a:solidFill>
              </a:rPr>
              <a:t>mendeteksi</a:t>
            </a:r>
            <a:r>
              <a:rPr lang="en-US" sz="2000" b="1" dirty="0">
                <a:solidFill>
                  <a:sysClr val="windowText" lastClr="000000"/>
                </a:solidFill>
              </a:rPr>
              <a:t> </a:t>
            </a:r>
            <a:r>
              <a:rPr lang="en-US" sz="2000" b="1" dirty="0" err="1">
                <a:solidFill>
                  <a:sysClr val="windowText" lastClr="000000"/>
                </a:solidFill>
              </a:rPr>
              <a:t>api</a:t>
            </a:r>
            <a:r>
              <a:rPr lang="en-US" sz="2000" b="1" dirty="0">
                <a:solidFill>
                  <a:sysClr val="windowText" lastClr="000000"/>
                </a:solidFill>
              </a:rPr>
              <a:t> </a:t>
            </a:r>
            <a:r>
              <a:rPr lang="en-US" sz="2000" b="1" dirty="0" err="1">
                <a:solidFill>
                  <a:sysClr val="windowText" lastClr="000000"/>
                </a:solidFill>
              </a:rPr>
              <a:t>apabila</a:t>
            </a:r>
            <a:r>
              <a:rPr lang="en-US" sz="2000" b="1" dirty="0">
                <a:solidFill>
                  <a:sysClr val="windowText" lastClr="000000"/>
                </a:solidFill>
              </a:rPr>
              <a:t> </a:t>
            </a:r>
            <a:r>
              <a:rPr lang="en-US" sz="2000" b="1" dirty="0" err="1">
                <a:solidFill>
                  <a:sysClr val="windowText" lastClr="000000"/>
                </a:solidFill>
              </a:rPr>
              <a:t>melebihi</a:t>
            </a:r>
            <a:r>
              <a:rPr lang="en-US" sz="2000" b="1" dirty="0">
                <a:solidFill>
                  <a:sysClr val="windowText" lastClr="000000"/>
                </a:solidFill>
              </a:rPr>
              <a:t> </a:t>
            </a:r>
            <a:r>
              <a:rPr lang="en-US" sz="2000" b="1" dirty="0" err="1">
                <a:solidFill>
                  <a:sysClr val="windowText" lastClr="000000"/>
                </a:solidFill>
              </a:rPr>
              <a:t>intensitasi</a:t>
            </a:r>
            <a:r>
              <a:rPr lang="en-US" sz="2000" b="1" dirty="0">
                <a:solidFill>
                  <a:sysClr val="windowText" lastClr="000000"/>
                </a:solidFill>
              </a:rPr>
              <a:t> </a:t>
            </a:r>
            <a:r>
              <a:rPr lang="en-US" sz="2000" b="1" dirty="0" err="1">
                <a:solidFill>
                  <a:sysClr val="windowText" lastClr="000000"/>
                </a:solidFill>
              </a:rPr>
              <a:t>panas</a:t>
            </a:r>
            <a:r>
              <a:rPr lang="en-US" sz="2000" b="1" dirty="0">
                <a:solidFill>
                  <a:sysClr val="windowText" lastClr="000000"/>
                </a:solidFill>
              </a:rPr>
              <a:t> </a:t>
            </a:r>
            <a:r>
              <a:rPr lang="en-US" sz="2000" b="1" dirty="0" err="1">
                <a:solidFill>
                  <a:sysClr val="windowText" lastClr="000000"/>
                </a:solidFill>
              </a:rPr>
              <a:t>tertentu</a:t>
            </a:r>
            <a:r>
              <a:rPr lang="en-US" sz="2000" b="1" dirty="0">
                <a:solidFill>
                  <a:sysClr val="windowText" lastClr="000000"/>
                </a:solidFill>
              </a:rPr>
              <a:t>.</a:t>
            </a:r>
          </a:p>
          <a:p>
            <a:pPr marL="457200" indent="-457200">
              <a:buFont typeface="Wingdings" panose="05000000000000000000" pitchFamily="2" charset="2"/>
              <a:buChar char="q"/>
            </a:pPr>
            <a:endParaRPr lang="en-US" sz="2000" b="1" dirty="0">
              <a:solidFill>
                <a:sysClr val="windowText" lastClr="000000"/>
              </a:solidFill>
            </a:endParaRPr>
          </a:p>
          <a:p>
            <a:pPr marL="457200" indent="-457200">
              <a:buFont typeface="Wingdings" panose="05000000000000000000" pitchFamily="2" charset="2"/>
              <a:buChar char="q"/>
            </a:pPr>
            <a:endParaRPr lang="en-ID" sz="2000" b="1" dirty="0">
              <a:solidFill>
                <a:sysClr val="windowText" lastClr="000000"/>
              </a:solidFill>
            </a:endParaRPr>
          </a:p>
        </p:txBody>
      </p:sp>
      <p:sp>
        <p:nvSpPr>
          <p:cNvPr id="4" name="Date Placeholder 3">
            <a:extLst>
              <a:ext uri="{FF2B5EF4-FFF2-40B4-BE49-F238E27FC236}">
                <a16:creationId xmlns:a16="http://schemas.microsoft.com/office/drawing/2014/main" id="{EE005251-BD1B-B4A6-E602-7CD068852312}"/>
              </a:ext>
            </a:extLst>
          </p:cNvPr>
          <p:cNvSpPr>
            <a:spLocks noGrp="1"/>
          </p:cNvSpPr>
          <p:nvPr>
            <p:ph type="dt" sz="half" idx="2"/>
          </p:nvPr>
        </p:nvSpPr>
        <p:spPr/>
        <p:txBody>
          <a:bodyPr/>
          <a:lstStyle/>
          <a:p>
            <a:fld id="{5F02DCD1-2C6B-F948-9F72-3BB0CF3D512E}" type="datetime1">
              <a:rPr lang="en-US" smtClean="0"/>
              <a:pPr/>
              <a:t>1/1/2023</a:t>
            </a:fld>
            <a:endParaRPr lang="en-US" dirty="0"/>
          </a:p>
        </p:txBody>
      </p:sp>
      <p:sp>
        <p:nvSpPr>
          <p:cNvPr id="5" name="Footer Placeholder 4">
            <a:extLst>
              <a:ext uri="{FF2B5EF4-FFF2-40B4-BE49-F238E27FC236}">
                <a16:creationId xmlns:a16="http://schemas.microsoft.com/office/drawing/2014/main" id="{D0EBBAEC-A6EB-2AF9-B57E-605794D989B8}"/>
              </a:ext>
            </a:extLst>
          </p:cNvPr>
          <p:cNvSpPr>
            <a:spLocks noGrp="1"/>
          </p:cNvSpPr>
          <p:nvPr>
            <p:ph type="ftr" sz="quarter" idx="3"/>
          </p:nvPr>
        </p:nvSpPr>
        <p:spPr>
          <a:xfrm>
            <a:off x="5172221" y="6412368"/>
            <a:ext cx="6638778" cy="365125"/>
          </a:xfrm>
        </p:spPr>
        <p:txBody>
          <a:bodyPr/>
          <a:lstStyle/>
          <a:p>
            <a:r>
              <a:rPr lang="en-ID" b="1" dirty="0"/>
              <a:t>*Fire Alarm Control Panels SFP-2402 &amp; SFP-2404 SFP-2402E &amp; SFP-2404E Instruction Manual</a:t>
            </a:r>
            <a:endParaRPr lang="en-US" b="1" dirty="0"/>
          </a:p>
        </p:txBody>
      </p:sp>
      <p:sp>
        <p:nvSpPr>
          <p:cNvPr id="6" name="Slide Number Placeholder 5">
            <a:extLst>
              <a:ext uri="{FF2B5EF4-FFF2-40B4-BE49-F238E27FC236}">
                <a16:creationId xmlns:a16="http://schemas.microsoft.com/office/drawing/2014/main" id="{FAAE3BB6-8685-22CF-5885-714B457F7C3B}"/>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1026" name="Picture 2" descr="Jual 2-Wire Smoke Detector YT102 | Shopee Indonesia">
            <a:extLst>
              <a:ext uri="{FF2B5EF4-FFF2-40B4-BE49-F238E27FC236}">
                <a16:creationId xmlns:a16="http://schemas.microsoft.com/office/drawing/2014/main" id="{EDA0E818-53D2-2F7C-9CC6-A923E0C8B7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17629">
            <a:off x="6694742" y="1811968"/>
            <a:ext cx="2514129" cy="2514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chine learning in industry | ATRIA Innovation">
            <a:extLst>
              <a:ext uri="{FF2B5EF4-FFF2-40B4-BE49-F238E27FC236}">
                <a16:creationId xmlns:a16="http://schemas.microsoft.com/office/drawing/2014/main" id="{78799B4D-D06D-2E69-CEAB-D4757AE6C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80" y="1960556"/>
            <a:ext cx="3494722" cy="2407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IoT (INTERNET OF THINGS) symbols in circle Stock Vector | Adobe Stock">
            <a:extLst>
              <a:ext uri="{FF2B5EF4-FFF2-40B4-BE49-F238E27FC236}">
                <a16:creationId xmlns:a16="http://schemas.microsoft.com/office/drawing/2014/main" id="{DF14D41E-C5EF-4682-FE66-B32C574EEC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3002" y="1960717"/>
            <a:ext cx="2361381" cy="236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Picture 14" descr="A tutorial on training a DarkNet YOLOv4 model for the CrowdHuman dataset –  Deep Learning Daily">
            <a:extLst>
              <a:ext uri="{FF2B5EF4-FFF2-40B4-BE49-F238E27FC236}">
                <a16:creationId xmlns:a16="http://schemas.microsoft.com/office/drawing/2014/main" id="{8FD78DD2-57CC-6D59-DA83-89FC8822A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0425" y="4325814"/>
            <a:ext cx="3543958" cy="1984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4" name="Picture 20" descr="Getting started with YOLOv4: Real-Time object detection @ 30FPS - DEV  Community 👩‍💻👨‍💻">
            <a:extLst>
              <a:ext uri="{FF2B5EF4-FFF2-40B4-BE49-F238E27FC236}">
                <a16:creationId xmlns:a16="http://schemas.microsoft.com/office/drawing/2014/main" id="{6BDCBB5B-239D-EA3C-4521-9A6CA496E6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018" y="3518817"/>
            <a:ext cx="2639649" cy="14848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Intelligent Smoke Detector - Smoke Detector Fire Alarm PNG Image  with No Background - PNGkey.com">
            <a:extLst>
              <a:ext uri="{FF2B5EF4-FFF2-40B4-BE49-F238E27FC236}">
                <a16:creationId xmlns:a16="http://schemas.microsoft.com/office/drawing/2014/main" id="{1BE4771C-1A8E-F955-E54B-11F8C6D70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400550">
            <a:off x="6878308" y="4359107"/>
            <a:ext cx="2339721" cy="159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32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TUJUAN PENELITIAN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0" name="TextBox 9">
            <a:extLst>
              <a:ext uri="{FF2B5EF4-FFF2-40B4-BE49-F238E27FC236}">
                <a16:creationId xmlns:a16="http://schemas.microsoft.com/office/drawing/2014/main" id="{2ED6CD6D-A3C1-E3C8-2DF0-49CDA752D430}"/>
              </a:ext>
            </a:extLst>
          </p:cNvPr>
          <p:cNvSpPr txBox="1"/>
          <p:nvPr/>
        </p:nvSpPr>
        <p:spPr>
          <a:xfrm>
            <a:off x="1123575" y="1921639"/>
            <a:ext cx="9569825" cy="2677656"/>
          </a:xfrm>
          <a:prstGeom prst="rect">
            <a:avLst/>
          </a:prstGeom>
          <a:noFill/>
        </p:spPr>
        <p:txBody>
          <a:bodyPr wrap="square">
            <a:spAutoFit/>
          </a:bodyPr>
          <a:lstStyle/>
          <a:p>
            <a:pPr marL="622300" indent="-622300">
              <a:buFont typeface="Wingdings" panose="05000000000000000000" pitchFamily="2" charset="2"/>
              <a:buChar char="q"/>
            </a:pPr>
            <a:r>
              <a:rPr lang="en-ID" sz="2800" dirty="0"/>
              <a:t>Merancang </a:t>
            </a:r>
            <a:r>
              <a:rPr lang="en-ID" sz="2800" dirty="0" err="1"/>
              <a:t>desain</a:t>
            </a:r>
            <a:r>
              <a:rPr lang="en-ID" sz="2800" dirty="0"/>
              <a:t> </a:t>
            </a:r>
            <a:r>
              <a:rPr lang="en-ID" sz="2800" dirty="0" err="1"/>
              <a:t>sistem</a:t>
            </a:r>
            <a:r>
              <a:rPr lang="en-ID" sz="2800" dirty="0"/>
              <a:t> monitoring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a:t>Merancang </a:t>
            </a:r>
            <a:r>
              <a:rPr lang="en-ID" sz="2800" dirty="0" err="1"/>
              <a:t>desain</a:t>
            </a:r>
            <a:r>
              <a:rPr lang="en-ID" sz="2800" dirty="0"/>
              <a:t> </a:t>
            </a:r>
            <a:r>
              <a:rPr lang="en-ID" sz="2800" dirty="0" err="1"/>
              <a:t>sirkuit</a:t>
            </a:r>
            <a:r>
              <a:rPr lang="en-ID" sz="2800" dirty="0"/>
              <a:t> alert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a:t>Merancang model </a:t>
            </a:r>
            <a:r>
              <a:rPr lang="en-ID" sz="2800" dirty="0" err="1"/>
              <a:t>deteksi</a:t>
            </a:r>
            <a:r>
              <a:rPr lang="en-ID" sz="2800" dirty="0"/>
              <a:t> </a:t>
            </a:r>
            <a:r>
              <a:rPr lang="en-ID" sz="2800" dirty="0" err="1"/>
              <a:t>objek</a:t>
            </a:r>
            <a:r>
              <a:rPr lang="en-ID" sz="2800" dirty="0"/>
              <a: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Melakukan</a:t>
            </a:r>
            <a:r>
              <a:rPr lang="en-ID" sz="2800" dirty="0"/>
              <a:t> </a:t>
            </a:r>
            <a:r>
              <a:rPr lang="en-ID" sz="2800" dirty="0" err="1"/>
              <a:t>analisis</a:t>
            </a:r>
            <a:r>
              <a:rPr lang="en-ID" sz="2800" dirty="0"/>
              <a:t> dan </a:t>
            </a:r>
            <a:r>
              <a:rPr lang="en-ID" sz="2800" dirty="0" err="1"/>
              <a:t>evaluasi</a:t>
            </a:r>
            <a:r>
              <a:rPr lang="en-ID" sz="2800" dirty="0"/>
              <a:t> </a:t>
            </a:r>
            <a:r>
              <a:rPr lang="en-ID" sz="2800" dirty="0" err="1"/>
              <a:t>terhadap</a:t>
            </a:r>
            <a:r>
              <a:rPr lang="en-ID" sz="2800" dirty="0"/>
              <a:t> </a:t>
            </a:r>
            <a:r>
              <a:rPr lang="en-ID" sz="2800" dirty="0" err="1"/>
              <a:t>hasil</a:t>
            </a:r>
            <a:r>
              <a:rPr lang="en-ID" sz="2800" dirty="0"/>
              <a:t> recall, </a:t>
            </a:r>
            <a:r>
              <a:rPr lang="en-ID" sz="2800" dirty="0" err="1"/>
              <a:t>precission</a:t>
            </a:r>
            <a:r>
              <a:rPr lang="en-ID" sz="2800" dirty="0"/>
              <a:t> dan accuracy </a:t>
            </a:r>
            <a:r>
              <a:rPr lang="en-ID" sz="2800" dirty="0" err="1"/>
              <a:t>dari</a:t>
            </a:r>
            <a:r>
              <a:rPr lang="en-ID" sz="2800" dirty="0"/>
              <a:t> model yang </a:t>
            </a:r>
            <a:r>
              <a:rPr lang="en-ID" sz="2800" dirty="0" err="1"/>
              <a:t>telah</a:t>
            </a:r>
            <a:r>
              <a:rPr lang="en-ID" sz="2800" dirty="0"/>
              <a:t> </a:t>
            </a:r>
            <a:r>
              <a:rPr lang="en-ID" sz="2800" dirty="0" err="1"/>
              <a:t>dibuat</a:t>
            </a:r>
            <a:r>
              <a:rPr lang="en-ID" sz="2800" dirty="0"/>
              <a:t>.</a:t>
            </a:r>
          </a:p>
        </p:txBody>
      </p:sp>
    </p:spTree>
    <p:extLst>
      <p:ext uri="{BB962C8B-B14F-4D97-AF65-F5344CB8AC3E}">
        <p14:creationId xmlns:p14="http://schemas.microsoft.com/office/powerpoint/2010/main" val="3734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RUMUSAN PENELITIAN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2" name="TextBox 11">
            <a:extLst>
              <a:ext uri="{FF2B5EF4-FFF2-40B4-BE49-F238E27FC236}">
                <a16:creationId xmlns:a16="http://schemas.microsoft.com/office/drawing/2014/main" id="{EBBBD639-CF0A-F520-52CE-CC78F577C056}"/>
              </a:ext>
            </a:extLst>
          </p:cNvPr>
          <p:cNvSpPr txBox="1"/>
          <p:nvPr/>
        </p:nvSpPr>
        <p:spPr>
          <a:xfrm>
            <a:off x="1346925" y="1921639"/>
            <a:ext cx="9841774" cy="3108543"/>
          </a:xfrm>
          <a:prstGeom prst="rect">
            <a:avLst/>
          </a:prstGeom>
          <a:noFill/>
        </p:spPr>
        <p:txBody>
          <a:bodyPr wrap="square">
            <a:spAutoFit/>
          </a:bodyPr>
          <a:lstStyle/>
          <a:p>
            <a:pPr marL="622300" indent="-622300">
              <a:buFont typeface="Wingdings" panose="05000000000000000000" pitchFamily="2" charset="2"/>
              <a:buChar char="q"/>
            </a:pPr>
            <a:r>
              <a:rPr lang="en-ID" sz="2800" dirty="0" err="1"/>
              <a:t>Bagaimana</a:t>
            </a:r>
            <a:r>
              <a:rPr lang="en-ID" sz="2800" dirty="0"/>
              <a:t> </a:t>
            </a:r>
            <a:r>
              <a:rPr lang="en-ID" sz="2800" dirty="0" err="1"/>
              <a:t>desain</a:t>
            </a:r>
            <a:r>
              <a:rPr lang="en-ID" sz="2800" dirty="0"/>
              <a:t> </a:t>
            </a:r>
            <a:r>
              <a:rPr lang="en-ID" sz="2800" dirty="0" err="1"/>
              <a:t>sistem</a:t>
            </a:r>
            <a:r>
              <a:rPr lang="en-ID" sz="2800" dirty="0"/>
              <a:t> monitoring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a:t>
            </a:r>
            <a:r>
              <a:rPr lang="en-ID" sz="2800" dirty="0" err="1"/>
              <a:t>desain</a:t>
            </a:r>
            <a:r>
              <a:rPr lang="en-ID" sz="2800" dirty="0"/>
              <a:t> </a:t>
            </a:r>
            <a:r>
              <a:rPr lang="en-ID" sz="2800" dirty="0" err="1"/>
              <a:t>sistem</a:t>
            </a:r>
            <a:r>
              <a:rPr lang="en-ID" sz="2800" dirty="0"/>
              <a:t> alert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model </a:t>
            </a:r>
            <a:r>
              <a:rPr lang="en-ID" sz="2800" dirty="0" err="1"/>
              <a:t>deteksi</a:t>
            </a:r>
            <a:r>
              <a:rPr lang="en-ID" sz="2800" dirty="0"/>
              <a:t> </a:t>
            </a:r>
            <a:r>
              <a:rPr lang="en-ID" sz="2800" dirty="0" err="1"/>
              <a:t>objek</a:t>
            </a:r>
            <a:r>
              <a:rPr lang="en-ID" sz="2800" dirty="0"/>
              <a: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a:t>
            </a:r>
            <a:r>
              <a:rPr lang="en-ID" sz="2800" dirty="0" err="1"/>
              <a:t>hasil</a:t>
            </a:r>
            <a:r>
              <a:rPr lang="en-ID" sz="2800" dirty="0"/>
              <a:t> </a:t>
            </a:r>
            <a:r>
              <a:rPr lang="en-ID" sz="2800" dirty="0" err="1"/>
              <a:t>analisis</a:t>
            </a:r>
            <a:r>
              <a:rPr lang="en-ID" sz="2800" dirty="0"/>
              <a:t> dan </a:t>
            </a:r>
            <a:r>
              <a:rPr lang="en-ID" sz="2800" dirty="0" err="1"/>
              <a:t>evaluasi</a:t>
            </a:r>
            <a:r>
              <a:rPr lang="en-ID" sz="2800" dirty="0"/>
              <a:t> </a:t>
            </a:r>
            <a:r>
              <a:rPr lang="en-ID" sz="2800" dirty="0" err="1"/>
              <a:t>terhadap</a:t>
            </a:r>
            <a:r>
              <a:rPr lang="en-ID" sz="2800" dirty="0"/>
              <a:t> </a:t>
            </a:r>
            <a:r>
              <a:rPr lang="en-ID" sz="2800" dirty="0" err="1"/>
              <a:t>hasil</a:t>
            </a:r>
            <a:r>
              <a:rPr lang="en-ID" sz="2800" dirty="0"/>
              <a:t> recall, </a:t>
            </a:r>
            <a:r>
              <a:rPr lang="en-ID" sz="2800" dirty="0" err="1"/>
              <a:t>precission</a:t>
            </a:r>
            <a:r>
              <a:rPr lang="en-ID" sz="2800" dirty="0"/>
              <a:t> dan accuracy </a:t>
            </a:r>
            <a:r>
              <a:rPr lang="en-ID" sz="2800" dirty="0" err="1"/>
              <a:t>dari</a:t>
            </a:r>
            <a:r>
              <a:rPr lang="en-ID" sz="2800" dirty="0"/>
              <a:t> model yang </a:t>
            </a:r>
            <a:r>
              <a:rPr lang="en-ID" sz="2800" dirty="0" err="1"/>
              <a:t>telah</a:t>
            </a:r>
            <a:r>
              <a:rPr lang="en-ID" sz="2800" dirty="0"/>
              <a:t> </a:t>
            </a:r>
            <a:r>
              <a:rPr lang="en-ID" sz="2800" dirty="0" err="1"/>
              <a:t>dibuat</a:t>
            </a:r>
            <a:r>
              <a:rPr lang="en-ID" sz="2800" dirty="0"/>
              <a:t>?</a:t>
            </a:r>
          </a:p>
        </p:txBody>
      </p:sp>
    </p:spTree>
    <p:extLst>
      <p:ext uri="{BB962C8B-B14F-4D97-AF65-F5344CB8AC3E}">
        <p14:creationId xmlns:p14="http://schemas.microsoft.com/office/powerpoint/2010/main" val="403116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PEMBATASAN MASALAH PENELITIAN</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1/1/2023</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sp>
        <p:nvSpPr>
          <p:cNvPr id="10" name="Text Placeholder 2">
            <a:extLst>
              <a:ext uri="{FF2B5EF4-FFF2-40B4-BE49-F238E27FC236}">
                <a16:creationId xmlns:a16="http://schemas.microsoft.com/office/drawing/2014/main" id="{C7D33903-7B82-C61B-6491-C81D204307EF}"/>
              </a:ext>
            </a:extLst>
          </p:cNvPr>
          <p:cNvSpPr txBox="1">
            <a:spLocks/>
          </p:cNvSpPr>
          <p:nvPr/>
        </p:nvSpPr>
        <p:spPr>
          <a:xfrm>
            <a:off x="1294492" y="2207188"/>
            <a:ext cx="4663440" cy="1922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Klasifikasi</a:t>
            </a:r>
          </a:p>
        </p:txBody>
      </p:sp>
      <p:sp>
        <p:nvSpPr>
          <p:cNvPr id="11" name="Content Placeholder 3">
            <a:extLst>
              <a:ext uri="{FF2B5EF4-FFF2-40B4-BE49-F238E27FC236}">
                <a16:creationId xmlns:a16="http://schemas.microsoft.com/office/drawing/2014/main" id="{52E83B00-A9EF-7F44-1E27-82F996F2ED4E}"/>
              </a:ext>
            </a:extLst>
          </p:cNvPr>
          <p:cNvSpPr txBox="1">
            <a:spLocks/>
          </p:cNvSpPr>
          <p:nvPr/>
        </p:nvSpPr>
        <p:spPr>
          <a:xfrm>
            <a:off x="1294492" y="2729702"/>
            <a:ext cx="4663440" cy="104049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dirty="0"/>
              <a:t>Klasifikasi </a:t>
            </a:r>
            <a:r>
              <a:rPr lang="en-US" dirty="0" err="1"/>
              <a:t>dibagi</a:t>
            </a:r>
            <a:r>
              <a:rPr lang="en-US" dirty="0"/>
              <a:t> </a:t>
            </a:r>
            <a:r>
              <a:rPr lang="en-US" dirty="0" err="1"/>
              <a:t>ke</a:t>
            </a:r>
            <a:r>
              <a:rPr lang="en-US" dirty="0"/>
              <a:t> </a:t>
            </a:r>
            <a:r>
              <a:rPr lang="en-US" dirty="0" err="1"/>
              <a:t>dalam</a:t>
            </a:r>
            <a:r>
              <a:rPr lang="en-US" dirty="0"/>
              <a:t> </a:t>
            </a:r>
            <a:r>
              <a:rPr lang="en-US" dirty="0" err="1"/>
              <a:t>tiga</a:t>
            </a:r>
            <a:r>
              <a:rPr lang="en-US" dirty="0"/>
              <a:t> </a:t>
            </a:r>
            <a:r>
              <a:rPr lang="en-US" dirty="0" err="1"/>
              <a:t>kelas</a:t>
            </a:r>
            <a:r>
              <a:rPr lang="en-US" dirty="0"/>
              <a:t> </a:t>
            </a:r>
            <a:r>
              <a:rPr lang="en-US" dirty="0" err="1"/>
              <a:t>yakni</a:t>
            </a:r>
            <a:r>
              <a:rPr lang="en-US" dirty="0"/>
              <a:t> </a:t>
            </a:r>
            <a:r>
              <a:rPr lang="en-US" dirty="0" err="1"/>
              <a:t>api</a:t>
            </a:r>
            <a:r>
              <a:rPr lang="en-US" dirty="0"/>
              <a:t> </a:t>
            </a:r>
            <a:r>
              <a:rPr lang="en-US" dirty="0" err="1"/>
              <a:t>menyala</a:t>
            </a:r>
            <a:r>
              <a:rPr lang="en-US" dirty="0"/>
              <a:t>, </a:t>
            </a:r>
            <a:r>
              <a:rPr lang="en-US" dirty="0" err="1"/>
              <a:t>berasap</a:t>
            </a:r>
            <a:r>
              <a:rPr lang="en-US" dirty="0"/>
              <a:t> dan </a:t>
            </a:r>
            <a:r>
              <a:rPr lang="en-US" dirty="0" err="1"/>
              <a:t>padam</a:t>
            </a:r>
            <a:r>
              <a:rPr lang="en-US" dirty="0"/>
              <a:t>.</a:t>
            </a:r>
          </a:p>
        </p:txBody>
      </p:sp>
      <p:sp>
        <p:nvSpPr>
          <p:cNvPr id="12" name="Text Placeholder 5">
            <a:extLst>
              <a:ext uri="{FF2B5EF4-FFF2-40B4-BE49-F238E27FC236}">
                <a16:creationId xmlns:a16="http://schemas.microsoft.com/office/drawing/2014/main" id="{91F213DF-623B-1FB0-F5D3-B55730A8F761}"/>
              </a:ext>
            </a:extLst>
          </p:cNvPr>
          <p:cNvSpPr txBox="1">
            <a:spLocks/>
          </p:cNvSpPr>
          <p:nvPr/>
        </p:nvSpPr>
        <p:spPr>
          <a:xfrm>
            <a:off x="1294492" y="3990193"/>
            <a:ext cx="4663440" cy="5225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Web Monitoring</a:t>
            </a:r>
          </a:p>
        </p:txBody>
      </p:sp>
      <p:sp>
        <p:nvSpPr>
          <p:cNvPr id="13" name="Content Placeholder 4">
            <a:extLst>
              <a:ext uri="{FF2B5EF4-FFF2-40B4-BE49-F238E27FC236}">
                <a16:creationId xmlns:a16="http://schemas.microsoft.com/office/drawing/2014/main" id="{00DD4298-580B-D8F9-6D5A-EB424A9ADAC7}"/>
              </a:ext>
            </a:extLst>
          </p:cNvPr>
          <p:cNvSpPr txBox="1">
            <a:spLocks/>
          </p:cNvSpPr>
          <p:nvPr/>
        </p:nvSpPr>
        <p:spPr>
          <a:xfrm>
            <a:off x="1294492" y="4512707"/>
            <a:ext cx="4663440" cy="115081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dirty="0"/>
              <a:t>Server di </a:t>
            </a:r>
            <a:r>
              <a:rPr lang="en-US" dirty="0" err="1"/>
              <a:t>simpan</a:t>
            </a:r>
            <a:r>
              <a:rPr lang="en-US" dirty="0"/>
              <a:t> data database local dan </a:t>
            </a:r>
            <a:r>
              <a:rPr lang="en-US" dirty="0" err="1"/>
              <a:t>jaringan</a:t>
            </a:r>
            <a:r>
              <a:rPr lang="en-US" dirty="0"/>
              <a:t> intranet</a:t>
            </a:r>
          </a:p>
        </p:txBody>
      </p:sp>
      <p:pic>
        <p:nvPicPr>
          <p:cNvPr id="19" name="Picture 2">
            <a:extLst>
              <a:ext uri="{FF2B5EF4-FFF2-40B4-BE49-F238E27FC236}">
                <a16:creationId xmlns:a16="http://schemas.microsoft.com/office/drawing/2014/main" id="{77FD6459-726B-6EA6-9263-BC9766548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065" y="3308128"/>
            <a:ext cx="4211879" cy="2948520"/>
          </a:xfrm>
          <a:prstGeom prst="rect">
            <a:avLst/>
          </a:prstGeom>
          <a:ln w="63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8" descr="Machine learning in industry | ATRIA Innovation">
            <a:extLst>
              <a:ext uri="{FF2B5EF4-FFF2-40B4-BE49-F238E27FC236}">
                <a16:creationId xmlns:a16="http://schemas.microsoft.com/office/drawing/2014/main" id="{B993FBD6-4FE1-27F7-DBF2-52D52F9E2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095" y="1508198"/>
            <a:ext cx="3494722" cy="2407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1" name="Picture 10" descr="IoT (INTERNET OF THINGS) symbols in circle Stock Vector | Adobe Stock">
            <a:extLst>
              <a:ext uri="{FF2B5EF4-FFF2-40B4-BE49-F238E27FC236}">
                <a16:creationId xmlns:a16="http://schemas.microsoft.com/office/drawing/2014/main" id="{4A01F3DF-2118-DEDD-6EBF-FEE575F53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817" y="1508359"/>
            <a:ext cx="2361381" cy="236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4" descr="A tutorial on training a DarkNet YOLOv4 model for the CrowdHuman dataset –  Deep Learning Daily">
            <a:extLst>
              <a:ext uri="{FF2B5EF4-FFF2-40B4-BE49-F238E27FC236}">
                <a16:creationId xmlns:a16="http://schemas.microsoft.com/office/drawing/2014/main" id="{E0274997-34FB-9AB4-F7CB-AFABDE160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240" y="3873456"/>
            <a:ext cx="3543958" cy="1984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Getting started with YOLOv4: Real-Time object detection @ 30FPS - DEV  Community 👩‍💻👨‍💻">
            <a:extLst>
              <a:ext uri="{FF2B5EF4-FFF2-40B4-BE49-F238E27FC236}">
                <a16:creationId xmlns:a16="http://schemas.microsoft.com/office/drawing/2014/main" id="{FDC11FFE-233D-A8C7-EEFC-642852075C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5833" y="3066459"/>
            <a:ext cx="2639649" cy="148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28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PENELITIAN TERKAIT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7" name="TextBox 6">
            <a:extLst>
              <a:ext uri="{FF2B5EF4-FFF2-40B4-BE49-F238E27FC236}">
                <a16:creationId xmlns:a16="http://schemas.microsoft.com/office/drawing/2014/main" id="{77CC50EE-BA8A-0942-4404-6B8D8F88ED2E}"/>
              </a:ext>
            </a:extLst>
          </p:cNvPr>
          <p:cNvSpPr txBox="1"/>
          <p:nvPr/>
        </p:nvSpPr>
        <p:spPr>
          <a:xfrm>
            <a:off x="381000" y="2954036"/>
            <a:ext cx="3963572" cy="646331"/>
          </a:xfrm>
          <a:prstGeom prst="rect">
            <a:avLst/>
          </a:prstGeom>
          <a:noFill/>
        </p:spPr>
        <p:txBody>
          <a:bodyPr wrap="square">
            <a:spAutoFit/>
          </a:bodyPr>
          <a:lstStyle/>
          <a:p>
            <a:pPr algn="ctr"/>
            <a:r>
              <a:rPr lang="en-US" b="1" u="sng" dirty="0"/>
              <a:t>M. Kanwar and L. </a:t>
            </a:r>
            <a:r>
              <a:rPr lang="en-US" b="1" u="sng" dirty="0" err="1"/>
              <a:t>Agilandeeswari</a:t>
            </a:r>
            <a:r>
              <a:rPr lang="en-US" b="1" u="sng" dirty="0"/>
              <a:t>, "IOT Based Fire Fighting Robot"</a:t>
            </a:r>
            <a:endParaRPr lang="en-ID" b="1" u="sng" dirty="0"/>
          </a:p>
        </p:txBody>
      </p:sp>
      <p:sp>
        <p:nvSpPr>
          <p:cNvPr id="9" name="TextBox 8">
            <a:extLst>
              <a:ext uri="{FF2B5EF4-FFF2-40B4-BE49-F238E27FC236}">
                <a16:creationId xmlns:a16="http://schemas.microsoft.com/office/drawing/2014/main" id="{CD62DEAB-C45D-7E06-87E6-C9024D13C7ED}"/>
              </a:ext>
            </a:extLst>
          </p:cNvPr>
          <p:cNvSpPr txBox="1"/>
          <p:nvPr/>
        </p:nvSpPr>
        <p:spPr>
          <a:xfrm>
            <a:off x="410308" y="3764468"/>
            <a:ext cx="3963572" cy="954107"/>
          </a:xfrm>
          <a:prstGeom prst="rect">
            <a:avLst/>
          </a:prstGeom>
          <a:noFill/>
        </p:spPr>
        <p:txBody>
          <a:bodyPr wrap="square">
            <a:spAutoFit/>
          </a:bodyPr>
          <a:lstStyle/>
          <a:p>
            <a:pPr algn="just"/>
            <a:r>
              <a:rPr lang="en-US" sz="1400" dirty="0">
                <a:effectLst/>
                <a:latin typeface="Times New Roman" panose="02020603050405020304" pitchFamily="18" charset="0"/>
                <a:ea typeface="Calibri" panose="020F0502020204030204" pitchFamily="34" charset="0"/>
              </a:rPr>
              <a:t>Sistem monitoring dan </a:t>
            </a:r>
            <a:r>
              <a:rPr lang="en-US" sz="1400" dirty="0" err="1">
                <a:effectLst/>
                <a:latin typeface="Times New Roman" panose="02020603050405020304" pitchFamily="18" charset="0"/>
                <a:ea typeface="Calibri" panose="020F0502020204030204" pitchFamily="34" charset="0"/>
              </a:rPr>
              <a:t>kontrol</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jarak</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jauh</a:t>
            </a:r>
            <a:r>
              <a:rPr lang="en-US" sz="1400" dirty="0">
                <a:effectLst/>
                <a:latin typeface="Times New Roman" panose="02020603050405020304" pitchFamily="18" charset="0"/>
                <a:ea typeface="Calibri" panose="020F0502020204030204" pitchFamily="34" charset="0"/>
              </a:rPr>
              <a:t> pada robot </a:t>
            </a:r>
            <a:r>
              <a:rPr lang="en-US" sz="1400" dirty="0" err="1">
                <a:effectLst/>
                <a:latin typeface="Times New Roman" panose="02020603050405020304" pitchFamily="18" charset="0"/>
                <a:ea typeface="Calibri" panose="020F0502020204030204" pitchFamily="34" charset="0"/>
              </a:rPr>
              <a:t>pemadam</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api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berbasis</a:t>
            </a:r>
            <a:r>
              <a:rPr lang="en-US" sz="1400" dirty="0">
                <a:effectLst/>
                <a:latin typeface="Times New Roman" panose="02020603050405020304" pitchFamily="18" charset="0"/>
                <a:ea typeface="Calibri" panose="020F0502020204030204" pitchFamily="34" charset="0"/>
              </a:rPr>
              <a:t> IoT pada Raspberry Pi dan Arduino yang </a:t>
            </a:r>
            <a:r>
              <a:rPr lang="en-US" sz="1400" dirty="0" err="1">
                <a:effectLst/>
                <a:latin typeface="Times New Roman" panose="02020603050405020304" pitchFamily="18" charset="0"/>
                <a:ea typeface="Calibri" panose="020F0502020204030204" pitchFamily="34" charset="0"/>
              </a:rPr>
              <a:t>dihubungkan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dengan</a:t>
            </a:r>
            <a:r>
              <a:rPr lang="en-US" sz="1400" dirty="0">
                <a:effectLst/>
                <a:latin typeface="Times New Roman" panose="02020603050405020304" pitchFamily="18" charset="0"/>
                <a:ea typeface="Calibri" panose="020F0502020204030204" pitchFamily="34" charset="0"/>
              </a:rPr>
              <a:t> sensor </a:t>
            </a:r>
            <a:r>
              <a:rPr lang="en-US" sz="1400" dirty="0" err="1">
                <a:effectLst/>
                <a:latin typeface="Times New Roman" panose="02020603050405020304" pitchFamily="18" charset="0"/>
                <a:ea typeface="Calibri" panose="020F0502020204030204" pitchFamily="34" charset="0"/>
              </a:rPr>
              <a:t>ultrasonik</a:t>
            </a:r>
            <a:r>
              <a:rPr lang="en-US" sz="1400" dirty="0">
                <a:effectLst/>
                <a:latin typeface="Times New Roman" panose="02020603050405020304" pitchFamily="18" charset="0"/>
                <a:ea typeface="Calibri" panose="020F0502020204030204" pitchFamily="34" charset="0"/>
              </a:rPr>
              <a:t> dan sensor </a:t>
            </a:r>
            <a:r>
              <a:rPr lang="en-US" sz="1400" dirty="0" err="1">
                <a:effectLst/>
                <a:latin typeface="Times New Roman" panose="02020603050405020304" pitchFamily="18" charset="0"/>
                <a:ea typeface="Calibri" panose="020F0502020204030204" pitchFamily="34" charset="0"/>
              </a:rPr>
              <a:t>deteksi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api</a:t>
            </a:r>
            <a:r>
              <a:rPr lang="en-US" sz="1400" dirty="0">
                <a:effectLst/>
                <a:latin typeface="Times New Roman" panose="02020603050405020304" pitchFamily="18" charset="0"/>
                <a:ea typeface="Calibri" panose="020F0502020204030204" pitchFamily="34" charset="0"/>
              </a:rPr>
              <a:t>.</a:t>
            </a:r>
            <a:endParaRPr lang="en-ID" sz="1400" dirty="0"/>
          </a:p>
        </p:txBody>
      </p:sp>
      <p:sp>
        <p:nvSpPr>
          <p:cNvPr id="10" name="TextBox 9">
            <a:extLst>
              <a:ext uri="{FF2B5EF4-FFF2-40B4-BE49-F238E27FC236}">
                <a16:creationId xmlns:a16="http://schemas.microsoft.com/office/drawing/2014/main" id="{A0588685-9929-D0E1-6D37-991680732D56}"/>
              </a:ext>
            </a:extLst>
          </p:cNvPr>
          <p:cNvSpPr txBox="1"/>
          <p:nvPr/>
        </p:nvSpPr>
        <p:spPr>
          <a:xfrm>
            <a:off x="7513378" y="2642158"/>
            <a:ext cx="3963572" cy="1169551"/>
          </a:xfrm>
          <a:prstGeom prst="rect">
            <a:avLst/>
          </a:prstGeom>
          <a:noFill/>
        </p:spPr>
        <p:txBody>
          <a:bodyPr wrap="square">
            <a:spAutoFit/>
          </a:bodyPr>
          <a:lstStyle/>
          <a:p>
            <a:pPr algn="ctr"/>
            <a:r>
              <a:rPr lang="en-US" sz="1400" b="1" u="sng" dirty="0"/>
              <a:t>S. Zhao, B. Liu, Z. Chi, T. Li and S. Li, "Characteristics Based Fire Detection System Under the Effect of Electric Fields With Improved Yolo-v4 and </a:t>
            </a:r>
            <a:r>
              <a:rPr lang="en-US" sz="1400" b="1" u="sng" dirty="0" err="1"/>
              <a:t>ViBe</a:t>
            </a:r>
            <a:r>
              <a:rPr lang="en-US" sz="1400" b="1" u="sng" dirty="0"/>
              <a:t>,"]</a:t>
            </a:r>
          </a:p>
          <a:p>
            <a:pPr algn="ctr"/>
            <a:endParaRPr lang="en-US" sz="1400" b="1" u="sng" dirty="0"/>
          </a:p>
        </p:txBody>
      </p:sp>
      <p:sp>
        <p:nvSpPr>
          <p:cNvPr id="11" name="TextBox 10">
            <a:extLst>
              <a:ext uri="{FF2B5EF4-FFF2-40B4-BE49-F238E27FC236}">
                <a16:creationId xmlns:a16="http://schemas.microsoft.com/office/drawing/2014/main" id="{C07ADC88-7C5A-B84D-F13A-13E86407B3B4}"/>
              </a:ext>
            </a:extLst>
          </p:cNvPr>
          <p:cNvSpPr txBox="1"/>
          <p:nvPr/>
        </p:nvSpPr>
        <p:spPr>
          <a:xfrm>
            <a:off x="7513378" y="3720659"/>
            <a:ext cx="3963572" cy="738664"/>
          </a:xfrm>
          <a:prstGeom prst="rect">
            <a:avLst/>
          </a:prstGeom>
          <a:noFill/>
        </p:spPr>
        <p:txBody>
          <a:bodyPr wrap="square">
            <a:spAutoFit/>
          </a:bodyPr>
          <a:lstStyle/>
          <a:p>
            <a:pPr algn="just"/>
            <a:r>
              <a:rPr lang="en-US" sz="1400" dirty="0">
                <a:effectLst/>
                <a:latin typeface="Times New Roman" panose="02020603050405020304" pitchFamily="18" charset="0"/>
                <a:ea typeface="Calibri" panose="020F0502020204030204" pitchFamily="34" charset="0"/>
              </a:rPr>
              <a:t>Mendeteksi </a:t>
            </a:r>
            <a:r>
              <a:rPr lang="en-US" sz="1400" dirty="0" err="1">
                <a:effectLst/>
                <a:latin typeface="Times New Roman" panose="02020603050405020304" pitchFamily="18" charset="0"/>
                <a:ea typeface="Calibri" panose="020F0502020204030204" pitchFamily="34" charset="0"/>
              </a:rPr>
              <a:t>api</a:t>
            </a:r>
            <a:r>
              <a:rPr lang="en-US" sz="1400" dirty="0">
                <a:effectLst/>
                <a:latin typeface="Times New Roman" panose="02020603050405020304" pitchFamily="18" charset="0"/>
                <a:ea typeface="Calibri" panose="020F0502020204030204" pitchFamily="34" charset="0"/>
              </a:rPr>
              <a:t> yang </a:t>
            </a:r>
            <a:r>
              <a:rPr lang="en-US" sz="1400" dirty="0" err="1">
                <a:effectLst/>
                <a:latin typeface="Times New Roman" panose="02020603050405020304" pitchFamily="18" charset="0"/>
                <a:ea typeface="Calibri" panose="020F0502020204030204" pitchFamily="34" charset="0"/>
              </a:rPr>
              <a:t>muncul</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akibat</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penerapan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perlakuan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efek</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medan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elektrik</a:t>
            </a:r>
            <a:r>
              <a:rPr lang="en-US" sz="1400" dirty="0">
                <a:effectLst/>
                <a:latin typeface="Times New Roman" panose="02020603050405020304" pitchFamily="18" charset="0"/>
                <a:ea typeface="Calibri" panose="020F0502020204030204" pitchFamily="34" charset="0"/>
              </a:rPr>
              <a:t> yang </a:t>
            </a:r>
            <a:r>
              <a:rPr lang="en-US" sz="1400" dirty="0" err="1">
                <a:effectLst/>
                <a:latin typeface="Times New Roman" panose="02020603050405020304" pitchFamily="18" charset="0"/>
                <a:ea typeface="Calibri" panose="020F0502020204030204" pitchFamily="34" charset="0"/>
              </a:rPr>
              <a:t>berbeda</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menggunakan</a:t>
            </a:r>
            <a:r>
              <a:rPr lang="en-US" sz="1400" dirty="0">
                <a:effectLst/>
                <a:latin typeface="Times New Roman" panose="02020603050405020304" pitchFamily="18" charset="0"/>
                <a:ea typeface="Calibri" panose="020F0502020204030204" pitchFamily="34" charset="0"/>
              </a:rPr>
              <a:t> YoloV4.</a:t>
            </a:r>
            <a:endParaRPr lang="en-ID" sz="1400" dirty="0"/>
          </a:p>
        </p:txBody>
      </p:sp>
      <p:sp>
        <p:nvSpPr>
          <p:cNvPr id="14" name="TextBox 13">
            <a:extLst>
              <a:ext uri="{FF2B5EF4-FFF2-40B4-BE49-F238E27FC236}">
                <a16:creationId xmlns:a16="http://schemas.microsoft.com/office/drawing/2014/main" id="{B79CF0E9-D771-4B07-F26B-E54181106A12}"/>
              </a:ext>
            </a:extLst>
          </p:cNvPr>
          <p:cNvSpPr txBox="1"/>
          <p:nvPr/>
        </p:nvSpPr>
        <p:spPr>
          <a:xfrm>
            <a:off x="4670475" y="2044700"/>
            <a:ext cx="2281310" cy="1600438"/>
          </a:xfrm>
          <a:prstGeom prst="rect">
            <a:avLst/>
          </a:prstGeom>
          <a:noFill/>
        </p:spPr>
        <p:txBody>
          <a:bodyPr wrap="square">
            <a:spAutoFit/>
          </a:bodyPr>
          <a:lstStyle/>
          <a:p>
            <a:pPr algn="ctr"/>
            <a:r>
              <a:rPr lang="en-US" sz="1400" b="1" u="sng" dirty="0"/>
              <a:t>Kulshreshtha M, Chandra SS, Randhawa P, </a:t>
            </a:r>
            <a:r>
              <a:rPr lang="en-US" sz="1400" b="1" u="sng" dirty="0" err="1"/>
              <a:t>Tsaramirsis</a:t>
            </a:r>
            <a:r>
              <a:rPr lang="en-US" sz="1400" b="1" u="sng" dirty="0"/>
              <a:t> G, </a:t>
            </a:r>
            <a:r>
              <a:rPr lang="en-US" sz="1400" b="1" u="sng" dirty="0" err="1"/>
              <a:t>Khadidos</a:t>
            </a:r>
            <a:r>
              <a:rPr lang="en-US" sz="1400" b="1" u="sng" dirty="0"/>
              <a:t> A, </a:t>
            </a:r>
            <a:r>
              <a:rPr lang="en-US" sz="1400" b="1" u="sng" dirty="0" err="1"/>
              <a:t>Khadidos</a:t>
            </a:r>
            <a:r>
              <a:rPr lang="en-US" sz="1400" b="1" u="sng" dirty="0"/>
              <a:t> AO. OATCR: Outdoor Autonomous Trash-Collecting Robot Design Using YOLOv4-Tiny</a:t>
            </a:r>
          </a:p>
        </p:txBody>
      </p:sp>
      <p:sp>
        <p:nvSpPr>
          <p:cNvPr id="15" name="TextBox 14">
            <a:extLst>
              <a:ext uri="{FF2B5EF4-FFF2-40B4-BE49-F238E27FC236}">
                <a16:creationId xmlns:a16="http://schemas.microsoft.com/office/drawing/2014/main" id="{38FE3B5F-D50F-EF5E-E3BE-34D1DCDC26BE}"/>
              </a:ext>
            </a:extLst>
          </p:cNvPr>
          <p:cNvSpPr txBox="1"/>
          <p:nvPr/>
        </p:nvSpPr>
        <p:spPr>
          <a:xfrm>
            <a:off x="4670475" y="3720659"/>
            <a:ext cx="2297723" cy="1600438"/>
          </a:xfrm>
          <a:prstGeom prst="rect">
            <a:avLst/>
          </a:prstGeom>
          <a:noFill/>
        </p:spPr>
        <p:txBody>
          <a:bodyPr wrap="square">
            <a:spAutoFit/>
          </a:bodyPr>
          <a:lstStyle/>
          <a:p>
            <a:pPr algn="just"/>
            <a:r>
              <a:rPr lang="en-US" sz="1400" dirty="0">
                <a:effectLst/>
                <a:latin typeface="Times New Roman" panose="02020603050405020304" pitchFamily="18" charset="0"/>
                <a:ea typeface="Calibri" panose="020F0502020204030204" pitchFamily="34" charset="0"/>
              </a:rPr>
              <a:t>Navigasi </a:t>
            </a:r>
            <a:r>
              <a:rPr lang="en-US" sz="1400" dirty="0" err="1">
                <a:effectLst/>
                <a:latin typeface="Times New Roman" panose="02020603050405020304" pitchFamily="18" charset="0"/>
                <a:ea typeface="Calibri" panose="020F0502020204030204" pitchFamily="34" charset="0"/>
              </a:rPr>
              <a:t>kontrol</a:t>
            </a:r>
            <a:r>
              <a:rPr lang="en-US" sz="1400" dirty="0">
                <a:effectLst/>
                <a:latin typeface="Times New Roman" panose="02020603050405020304" pitchFamily="18" charset="0"/>
                <a:ea typeface="Calibri" panose="020F0502020204030204" pitchFamily="34" charset="0"/>
              </a:rPr>
              <a:t> robot </a:t>
            </a:r>
            <a:r>
              <a:rPr lang="en-US" sz="1400" dirty="0" err="1">
                <a:effectLst/>
                <a:latin typeface="Times New Roman" panose="02020603050405020304" pitchFamily="18" charset="0"/>
                <a:ea typeface="Calibri" panose="020F0502020204030204" pitchFamily="34" charset="0"/>
              </a:rPr>
              <a:t>menggunakan</a:t>
            </a:r>
            <a:r>
              <a:rPr lang="en-US" sz="1400" dirty="0">
                <a:effectLst/>
                <a:latin typeface="Times New Roman" panose="02020603050405020304" pitchFamily="18" charset="0"/>
                <a:ea typeface="Calibri" panose="020F0502020204030204" pitchFamily="34" charset="0"/>
              </a:rPr>
              <a:t> DC motor yang </a:t>
            </a:r>
            <a:r>
              <a:rPr lang="en-US" sz="1400" dirty="0" err="1">
                <a:effectLst/>
                <a:latin typeface="Times New Roman" panose="02020603050405020304" pitchFamily="18" charset="0"/>
                <a:ea typeface="Calibri" panose="020F0502020204030204" pitchFamily="34" charset="0"/>
              </a:rPr>
              <a:t>terhubung</a:t>
            </a:r>
            <a:r>
              <a:rPr lang="en-US" sz="1400" dirty="0">
                <a:effectLst/>
                <a:latin typeface="Times New Roman" panose="02020603050405020304" pitchFamily="18" charset="0"/>
                <a:ea typeface="Calibri" panose="020F0502020204030204" pitchFamily="34" charset="0"/>
              </a:rPr>
              <a:t> driver motor L298N </a:t>
            </a:r>
            <a:r>
              <a:rPr lang="en-US" sz="1400" dirty="0" err="1">
                <a:effectLst/>
                <a:latin typeface="Times New Roman" panose="02020603050405020304" pitchFamily="18" charset="0"/>
                <a:ea typeface="Calibri" panose="020F0502020204030204" pitchFamily="34" charset="0"/>
              </a:rPr>
              <a:t>serta</a:t>
            </a:r>
            <a:r>
              <a:rPr lang="en-US" sz="1400" dirty="0">
                <a:effectLst/>
                <a:latin typeface="Times New Roman" panose="02020603050405020304" pitchFamily="18" charset="0"/>
                <a:ea typeface="Calibri" panose="020F0502020204030204" pitchFamily="34" charset="0"/>
              </a:rPr>
              <a:t> stepper motor </a:t>
            </a:r>
            <a:r>
              <a:rPr lang="en-US" sz="1400" dirty="0" err="1">
                <a:effectLst/>
                <a:latin typeface="Times New Roman" panose="02020603050405020304" pitchFamily="18" charset="0"/>
                <a:ea typeface="Calibri" panose="020F0502020204030204" pitchFamily="34" charset="0"/>
              </a:rPr>
              <a:t>berdasarkan</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koordinat</a:t>
            </a:r>
            <a:r>
              <a:rPr lang="en-US" sz="1400" dirty="0">
                <a:effectLst/>
                <a:latin typeface="Times New Roman" panose="02020603050405020304" pitchFamily="18" charset="0"/>
                <a:ea typeface="Calibri" panose="020F0502020204030204" pitchFamily="34" charset="0"/>
              </a:rPr>
              <a:t> pixel </a:t>
            </a:r>
            <a:r>
              <a:rPr lang="en-US" sz="1400" dirty="0" err="1">
                <a:effectLst/>
                <a:latin typeface="Times New Roman" panose="02020603050405020304" pitchFamily="18" charset="0"/>
                <a:ea typeface="Calibri" panose="020F0502020204030204" pitchFamily="34" charset="0"/>
              </a:rPr>
              <a:t>dari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objek</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sampah</a:t>
            </a:r>
            <a:r>
              <a:rPr lang="en-US" sz="1400" dirty="0">
                <a:effectLst/>
                <a:latin typeface="Times New Roman" panose="02020603050405020304" pitchFamily="18" charset="0"/>
                <a:ea typeface="Calibri" panose="020F0502020204030204" pitchFamily="34" charset="0"/>
              </a:rPr>
              <a:t> pada YoloV4.</a:t>
            </a:r>
            <a:endParaRPr lang="en-ID" sz="1400" dirty="0"/>
          </a:p>
        </p:txBody>
      </p:sp>
      <p:sp>
        <p:nvSpPr>
          <p:cNvPr id="23" name="TextBox 22">
            <a:extLst>
              <a:ext uri="{FF2B5EF4-FFF2-40B4-BE49-F238E27FC236}">
                <a16:creationId xmlns:a16="http://schemas.microsoft.com/office/drawing/2014/main" id="{956F78B4-11C0-35B4-9BAA-9B859C53C5C7}"/>
              </a:ext>
            </a:extLst>
          </p:cNvPr>
          <p:cNvSpPr txBox="1"/>
          <p:nvPr/>
        </p:nvSpPr>
        <p:spPr>
          <a:xfrm>
            <a:off x="410308" y="5338735"/>
            <a:ext cx="3963572" cy="369332"/>
          </a:xfrm>
          <a:prstGeom prst="rect">
            <a:avLst/>
          </a:prstGeom>
          <a:noFill/>
        </p:spPr>
        <p:txBody>
          <a:bodyPr wrap="square">
            <a:spAutoFit/>
          </a:bodyPr>
          <a:lstStyle/>
          <a:p>
            <a:pPr algn="ctr"/>
            <a:r>
              <a:rPr lang="en-US" b="1" dirty="0"/>
              <a:t>Fire Detection IoT System</a:t>
            </a:r>
            <a:endParaRPr lang="en-ID" b="1" dirty="0"/>
          </a:p>
        </p:txBody>
      </p:sp>
      <p:sp>
        <p:nvSpPr>
          <p:cNvPr id="24" name="TextBox 23">
            <a:extLst>
              <a:ext uri="{FF2B5EF4-FFF2-40B4-BE49-F238E27FC236}">
                <a16:creationId xmlns:a16="http://schemas.microsoft.com/office/drawing/2014/main" id="{084DD3C3-EFA0-FD74-4758-6BD40B613195}"/>
              </a:ext>
            </a:extLst>
          </p:cNvPr>
          <p:cNvSpPr txBox="1"/>
          <p:nvPr/>
        </p:nvSpPr>
        <p:spPr>
          <a:xfrm>
            <a:off x="3829344" y="5333442"/>
            <a:ext cx="3963572" cy="369332"/>
          </a:xfrm>
          <a:prstGeom prst="rect">
            <a:avLst/>
          </a:prstGeom>
          <a:noFill/>
        </p:spPr>
        <p:txBody>
          <a:bodyPr wrap="square">
            <a:spAutoFit/>
          </a:bodyPr>
          <a:lstStyle/>
          <a:p>
            <a:pPr algn="ctr"/>
            <a:r>
              <a:rPr lang="en-US" b="1" dirty="0"/>
              <a:t>YoloV4 on Embedded System</a:t>
            </a:r>
            <a:endParaRPr lang="en-ID" b="1" dirty="0"/>
          </a:p>
        </p:txBody>
      </p:sp>
      <p:sp>
        <p:nvSpPr>
          <p:cNvPr id="25" name="TextBox 24">
            <a:extLst>
              <a:ext uri="{FF2B5EF4-FFF2-40B4-BE49-F238E27FC236}">
                <a16:creationId xmlns:a16="http://schemas.microsoft.com/office/drawing/2014/main" id="{63465814-3A33-7BA8-6569-8D000767C1BD}"/>
              </a:ext>
            </a:extLst>
          </p:cNvPr>
          <p:cNvSpPr txBox="1"/>
          <p:nvPr/>
        </p:nvSpPr>
        <p:spPr>
          <a:xfrm>
            <a:off x="7545755" y="4695771"/>
            <a:ext cx="3963572" cy="369332"/>
          </a:xfrm>
          <a:prstGeom prst="rect">
            <a:avLst/>
          </a:prstGeom>
          <a:noFill/>
        </p:spPr>
        <p:txBody>
          <a:bodyPr wrap="square">
            <a:spAutoFit/>
          </a:bodyPr>
          <a:lstStyle/>
          <a:p>
            <a:pPr algn="ctr"/>
            <a:r>
              <a:rPr lang="en-US" b="1" dirty="0"/>
              <a:t>YoloV4 Fire Detection</a:t>
            </a:r>
            <a:endParaRPr lang="en-ID" b="1" dirty="0"/>
          </a:p>
        </p:txBody>
      </p:sp>
    </p:spTree>
    <p:extLst>
      <p:ext uri="{BB962C8B-B14F-4D97-AF65-F5344CB8AC3E}">
        <p14:creationId xmlns:p14="http://schemas.microsoft.com/office/powerpoint/2010/main" val="3896423844"/>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documentManagement/types"/>
    <ds:schemaRef ds:uri="16c05727-aa75-4e4a-9b5f-8a80a1165891"/>
    <ds:schemaRef ds:uri="http://schemas.microsoft.com/office/infopath/2007/PartnerControls"/>
    <ds:schemaRef ds:uri="http://schemas.microsoft.com/office/2006/metadata/properties"/>
    <ds:schemaRef ds:uri="http://schemas.microsoft.com/sharepoint/v3"/>
    <ds:schemaRef ds:uri="230e9df3-be65-4c73-a93b-d1236ebd677e"/>
    <ds:schemaRef ds:uri="http://schemas.openxmlformats.org/package/2006/metadata/core-properties"/>
    <ds:schemaRef ds:uri="http://www.w3.org/XML/1998/namespace"/>
    <ds:schemaRef ds:uri="http://purl.org/dc/elements/1.1/"/>
    <ds:schemaRef ds:uri="71af3243-3dd4-4a8d-8c0d-dd76da1f02a5"/>
    <ds:schemaRef ds:uri="http://purl.org/dc/dcmitype/"/>
    <ds:schemaRef ds:uri="http://purl.org/dc/te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5619</TotalTime>
  <Words>1227</Words>
  <Application>Microsoft Office PowerPoint</Application>
  <PresentationFormat>Widescreen</PresentationFormat>
  <Paragraphs>240</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 Math</vt:lpstr>
      <vt:lpstr>Tenorite</vt:lpstr>
      <vt:lpstr>Times New Roman</vt:lpstr>
      <vt:lpstr>Wingdings</vt:lpstr>
      <vt:lpstr>Office Theme</vt:lpstr>
      <vt:lpstr> </vt:lpstr>
      <vt:lpstr>PEMBAHASAN</vt:lpstr>
      <vt:lpstr>PowerPoint Presentation</vt:lpstr>
      <vt:lpstr>PowerPoint Presentation</vt:lpstr>
      <vt:lpstr>LATAR BELAKANG</vt:lpstr>
      <vt:lpstr>TUJUAN PENELITIAN</vt:lpstr>
      <vt:lpstr>RUMUSAN PENELITIAN</vt:lpstr>
      <vt:lpstr>PEMBATASAN MASALAH PENELITIAN</vt:lpstr>
      <vt:lpstr>PENELITIAN TERKAIT</vt:lpstr>
      <vt:lpstr>PENELITIAN TERKAIT</vt:lpstr>
      <vt:lpstr>KEUNGGULAN</vt:lpstr>
      <vt:lpstr>METODOLOGI DAN ALUR KERJA PENELITIAN</vt:lpstr>
      <vt:lpstr>METODOLOGI PENELITIAN</vt:lpstr>
      <vt:lpstr>PREPROCESSING Collecting, Filtering and Annotating</vt:lpstr>
      <vt:lpstr>PREPROCESSING Resizing, Augmentation and Splitting</vt:lpstr>
      <vt:lpstr>PowerPoint Presentation</vt:lpstr>
      <vt:lpstr>PowerPoint Presentation</vt:lpstr>
      <vt:lpstr>PowerPoint Presentation</vt:lpstr>
      <vt:lpstr>DATA TRAINING</vt:lpstr>
      <vt:lpstr>DATA TRAINING</vt:lpstr>
      <vt:lpstr>DATA TRAINING</vt:lpstr>
      <vt:lpstr>PARAMETER</vt:lpstr>
      <vt:lpstr>TESTING AND EVALUATION</vt:lpstr>
      <vt:lpstr>DEPLOYMENT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Annastya Bagas Dewantara</dc:creator>
  <cp:lastModifiedBy>Annastya Bagas Dewantara</cp:lastModifiedBy>
  <cp:revision>48</cp:revision>
  <dcterms:created xsi:type="dcterms:W3CDTF">2022-09-06T13:57:38Z</dcterms:created>
  <dcterms:modified xsi:type="dcterms:W3CDTF">2023-01-01T10:34:17Z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2022-09-06T16:33:11Z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b610a25d-5813-4f97-9123-1a22a4d46058</vt:lpwstr>
  </property>
  <property fmtid="{D5CDD505-2E9C-101B-9397-08002B2CF9AE}" pid="8" name="MSIP_Label_defa4170-0d19-0005-0004-bc88714345d2_ActionId">
    <vt:lpwstr>c0337718-3d0e-44b3-a6ba-b3d90952d53f</vt:lpwstr>
  </property>
  <property fmtid="{D5CDD505-2E9C-101B-9397-08002B2CF9AE}" pid="9" name="MSIP_Label_defa4170-0d19-0005-0004-bc88714345d2_ContentBits">
    <vt:lpwstr>0</vt:lpwstr>
  </property>
</Properties>
</file>